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F9EA21-6B5B-4346-B0D4-49908262A281}" v="77" dt="2021-01-02T10:23:01.487"/>
    <p1510:client id="{041B479F-8377-496D-BEEA-972993187BEC}" v="8" dt="2021-01-10T10:41:16.822"/>
    <p1510:client id="{1137CA13-3763-4879-99E0-31F0AC5B3025}" v="198" dt="2021-01-10T10:53:55.401"/>
    <p1510:client id="{1A4D02A0-2CCE-46A4-8061-EB1D346249C6}" v="6" dt="2021-01-10T09:54:42.437"/>
    <p1510:client id="{3EAAFDCF-138A-45E7-B1C0-7E01E0234027}" v="10" dt="2021-01-02T10:54:53.635"/>
    <p1510:client id="{78D58E1A-A1B3-49F4-8577-46BD931E3D50}" v="271" dt="2021-01-02T10:52:49.710"/>
    <p1510:client id="{8BB26AF1-3386-4392-B31E-907BEDFAA574}" v="190" dt="2021-01-02T10:46:18.373"/>
    <p1510:client id="{CA0FEBCF-EB3F-4A35-8825-CDBCECB47B4C}" v="2" dt="2021-01-10T09:45:36.399"/>
    <p1510:client id="{EAC3B854-4D03-4459-9A05-4A82F027BD1C}" v="203" dt="2021-01-02T09:51:53.552"/>
    <p1510:client id="{F76A6D84-804F-4143-AF88-08970A4B2A45}" v="1198" dt="2021-01-02T09:58:34.1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D65B299-BF98-4B55-B1AF-E4037238184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8C4A52FE-7739-438C-AA5C-A856C338991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sz="1800" b="1"/>
            <a:t>Por modas</a:t>
          </a:r>
          <a:endParaRPr lang="en-US" sz="1800" b="1"/>
        </a:p>
      </dgm:t>
    </dgm:pt>
    <dgm:pt modelId="{88962423-DB80-406C-991E-2C8938CDC2C8}" type="parTrans" cxnId="{73D71FBC-BA93-4B77-9C26-CDBAD0B1429C}">
      <dgm:prSet/>
      <dgm:spPr/>
      <dgm:t>
        <a:bodyPr/>
        <a:lstStyle/>
        <a:p>
          <a:endParaRPr lang="en-US"/>
        </a:p>
      </dgm:t>
    </dgm:pt>
    <dgm:pt modelId="{A006D209-9D7C-442A-A882-B46CF07140BA}" type="sibTrans" cxnId="{73D71FBC-BA93-4B77-9C26-CDBAD0B1429C}">
      <dgm:prSet/>
      <dgm:spPr/>
      <dgm:t>
        <a:bodyPr/>
        <a:lstStyle/>
        <a:p>
          <a:endParaRPr lang="en-US"/>
        </a:p>
      </dgm:t>
    </dgm:pt>
    <dgm:pt modelId="{81D84FBE-4580-47B5-8D13-608A9290FF95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sz="1800" b="1"/>
            <a:t>Tecnológica</a:t>
          </a:r>
          <a:endParaRPr lang="en-US" sz="1200" b="1"/>
        </a:p>
      </dgm:t>
    </dgm:pt>
    <dgm:pt modelId="{4D1607A3-4599-489A-AE58-52EC5A03AD3E}" type="parTrans" cxnId="{A5D7E4BB-AADC-4C01-9849-4BA1E0B651AF}">
      <dgm:prSet/>
      <dgm:spPr/>
      <dgm:t>
        <a:bodyPr/>
        <a:lstStyle/>
        <a:p>
          <a:endParaRPr lang="en-US"/>
        </a:p>
      </dgm:t>
    </dgm:pt>
    <dgm:pt modelId="{F7FFE41C-BF4F-430E-AC9E-20BF70A4FE7B}" type="sibTrans" cxnId="{A5D7E4BB-AADC-4C01-9849-4BA1E0B651AF}">
      <dgm:prSet/>
      <dgm:spPr/>
      <dgm:t>
        <a:bodyPr/>
        <a:lstStyle/>
        <a:p>
          <a:endParaRPr lang="en-US"/>
        </a:p>
      </dgm:t>
    </dgm:pt>
    <dgm:pt modelId="{618368DF-89CD-49B2-9CD7-63B885FEFB3D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sz="1800" b="1"/>
            <a:t>Funcional</a:t>
          </a:r>
          <a:endParaRPr lang="en-US" sz="1800" b="1"/>
        </a:p>
      </dgm:t>
    </dgm:pt>
    <dgm:pt modelId="{7C3C8C79-ED33-4C71-931B-7F4D399367F0}" type="parTrans" cxnId="{A43AAF7F-287A-4551-AABF-2B58E830A43C}">
      <dgm:prSet/>
      <dgm:spPr/>
      <dgm:t>
        <a:bodyPr/>
        <a:lstStyle/>
        <a:p>
          <a:endParaRPr lang="en-US"/>
        </a:p>
      </dgm:t>
    </dgm:pt>
    <dgm:pt modelId="{0DDC1902-E8FF-47E2-9D8B-40D714B17123}" type="sibTrans" cxnId="{A43AAF7F-287A-4551-AABF-2B58E830A43C}">
      <dgm:prSet/>
      <dgm:spPr/>
      <dgm:t>
        <a:bodyPr/>
        <a:lstStyle/>
        <a:p>
          <a:endParaRPr lang="en-US"/>
        </a:p>
      </dgm:t>
    </dgm:pt>
    <dgm:pt modelId="{929FD967-0489-4186-8F04-46B5F764954E}" type="pres">
      <dgm:prSet presAssocID="{2D65B299-BF98-4B55-B1AF-E40372381845}" presName="root" presStyleCnt="0">
        <dgm:presLayoutVars>
          <dgm:dir/>
          <dgm:resizeHandles val="exact"/>
        </dgm:presLayoutVars>
      </dgm:prSet>
      <dgm:spPr/>
    </dgm:pt>
    <dgm:pt modelId="{7DC391E7-2A13-4258-B666-0CCB436796BF}" type="pres">
      <dgm:prSet presAssocID="{8C4A52FE-7739-438C-AA5C-A856C3389916}" presName="compNode" presStyleCnt="0"/>
      <dgm:spPr/>
    </dgm:pt>
    <dgm:pt modelId="{9975E10E-5C8D-4A38-B99C-27CDCD2C7AD6}" type="pres">
      <dgm:prSet presAssocID="{8C4A52FE-7739-438C-AA5C-A856C3389916}" presName="iconBgRect" presStyleLbl="bgShp" presStyleIdx="0" presStyleCnt="3"/>
      <dgm:spPr/>
    </dgm:pt>
    <dgm:pt modelId="{8A9FB6CE-FA45-47C5-8C0D-7F42E265CCEF}" type="pres">
      <dgm:prSet presAssocID="{8C4A52FE-7739-438C-AA5C-A856C338991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estido"/>
        </a:ext>
      </dgm:extLst>
    </dgm:pt>
    <dgm:pt modelId="{7B0A8494-F8DB-44C1-9582-C21C52A8A5B3}" type="pres">
      <dgm:prSet presAssocID="{8C4A52FE-7739-438C-AA5C-A856C3389916}" presName="spaceRect" presStyleCnt="0"/>
      <dgm:spPr/>
    </dgm:pt>
    <dgm:pt modelId="{8CD94306-7EDD-4A8A-BBFB-DF6DA2FF3196}" type="pres">
      <dgm:prSet presAssocID="{8C4A52FE-7739-438C-AA5C-A856C3389916}" presName="textRect" presStyleLbl="revTx" presStyleIdx="0" presStyleCnt="3">
        <dgm:presLayoutVars>
          <dgm:chMax val="1"/>
          <dgm:chPref val="1"/>
        </dgm:presLayoutVars>
      </dgm:prSet>
      <dgm:spPr/>
    </dgm:pt>
    <dgm:pt modelId="{7DB0873C-4082-4743-B2AB-53D707035DCD}" type="pres">
      <dgm:prSet presAssocID="{A006D209-9D7C-442A-A882-B46CF07140BA}" presName="sibTrans" presStyleCnt="0"/>
      <dgm:spPr/>
    </dgm:pt>
    <dgm:pt modelId="{379C3F9B-67AF-462F-91BC-142D5F6E59D8}" type="pres">
      <dgm:prSet presAssocID="{81D84FBE-4580-47B5-8D13-608A9290FF95}" presName="compNode" presStyleCnt="0"/>
      <dgm:spPr/>
    </dgm:pt>
    <dgm:pt modelId="{42CFC438-C113-4697-8BE8-A4A5E61980BF}" type="pres">
      <dgm:prSet presAssocID="{81D84FBE-4580-47B5-8D13-608A9290FF95}" presName="iconBgRect" presStyleLbl="bgShp" presStyleIdx="1" presStyleCnt="3"/>
      <dgm:spPr/>
    </dgm:pt>
    <dgm:pt modelId="{A3D1F0BB-CF97-4862-91C1-E58978593AA6}" type="pres">
      <dgm:prSet presAssocID="{81D84FBE-4580-47B5-8D13-608A9290FF9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ador"/>
        </a:ext>
      </dgm:extLst>
    </dgm:pt>
    <dgm:pt modelId="{AC5CF61F-FD3D-43AB-8403-0E208D5C4668}" type="pres">
      <dgm:prSet presAssocID="{81D84FBE-4580-47B5-8D13-608A9290FF95}" presName="spaceRect" presStyleCnt="0"/>
      <dgm:spPr/>
    </dgm:pt>
    <dgm:pt modelId="{0CE2BF3D-2B6F-492A-B046-01E01C34446A}" type="pres">
      <dgm:prSet presAssocID="{81D84FBE-4580-47B5-8D13-608A9290FF95}" presName="textRect" presStyleLbl="revTx" presStyleIdx="1" presStyleCnt="3">
        <dgm:presLayoutVars>
          <dgm:chMax val="1"/>
          <dgm:chPref val="1"/>
        </dgm:presLayoutVars>
      </dgm:prSet>
      <dgm:spPr/>
    </dgm:pt>
    <dgm:pt modelId="{56DBD2BC-E541-4C47-88A4-E93A42FD38F0}" type="pres">
      <dgm:prSet presAssocID="{F7FFE41C-BF4F-430E-AC9E-20BF70A4FE7B}" presName="sibTrans" presStyleCnt="0"/>
      <dgm:spPr/>
    </dgm:pt>
    <dgm:pt modelId="{24645105-FA48-4DEC-8A57-596D0A695C67}" type="pres">
      <dgm:prSet presAssocID="{618368DF-89CD-49B2-9CD7-63B885FEFB3D}" presName="compNode" presStyleCnt="0"/>
      <dgm:spPr/>
    </dgm:pt>
    <dgm:pt modelId="{2D89A2A7-66EE-4C71-96DF-B296F365F512}" type="pres">
      <dgm:prSet presAssocID="{618368DF-89CD-49B2-9CD7-63B885FEFB3D}" presName="iconBgRect" presStyleLbl="bgShp" presStyleIdx="2" presStyleCnt="3"/>
      <dgm:spPr/>
    </dgm:pt>
    <dgm:pt modelId="{68693A5B-C5E3-48E0-B5BF-C96531FB3436}" type="pres">
      <dgm:prSet presAssocID="{618368DF-89CD-49B2-9CD7-63B885FEFB3D}" presName="iconRect" presStyleLbl="node1" presStyleIdx="2" presStyleCnt="3" custLinFactNeighborX="1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eloj de arena"/>
        </a:ext>
      </dgm:extLst>
    </dgm:pt>
    <dgm:pt modelId="{D3E136D5-7610-49E5-B4F7-2C13692F3DB6}" type="pres">
      <dgm:prSet presAssocID="{618368DF-89CD-49B2-9CD7-63B885FEFB3D}" presName="spaceRect" presStyleCnt="0"/>
      <dgm:spPr/>
    </dgm:pt>
    <dgm:pt modelId="{17BE070F-838E-4AB4-9F21-F956FD6F2BD5}" type="pres">
      <dgm:prSet presAssocID="{618368DF-89CD-49B2-9CD7-63B885FEFB3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DB46317-F115-49AE-9499-45395A3E7037}" type="presOf" srcId="{81D84FBE-4580-47B5-8D13-608A9290FF95}" destId="{0CE2BF3D-2B6F-492A-B046-01E01C34446A}" srcOrd="0" destOrd="0" presId="urn:microsoft.com/office/officeart/2018/5/layout/IconCircleLabelList"/>
    <dgm:cxn modelId="{07CA6322-E457-49E7-BAC4-7DFF44998E58}" type="presOf" srcId="{2D65B299-BF98-4B55-B1AF-E40372381845}" destId="{929FD967-0489-4186-8F04-46B5F764954E}" srcOrd="0" destOrd="0" presId="urn:microsoft.com/office/officeart/2018/5/layout/IconCircleLabelList"/>
    <dgm:cxn modelId="{CDE7E844-8589-47A0-9E30-41C84011CFB4}" type="presOf" srcId="{8C4A52FE-7739-438C-AA5C-A856C3389916}" destId="{8CD94306-7EDD-4A8A-BBFB-DF6DA2FF3196}" srcOrd="0" destOrd="0" presId="urn:microsoft.com/office/officeart/2018/5/layout/IconCircleLabelList"/>
    <dgm:cxn modelId="{A43AAF7F-287A-4551-AABF-2B58E830A43C}" srcId="{2D65B299-BF98-4B55-B1AF-E40372381845}" destId="{618368DF-89CD-49B2-9CD7-63B885FEFB3D}" srcOrd="2" destOrd="0" parTransId="{7C3C8C79-ED33-4C71-931B-7F4D399367F0}" sibTransId="{0DDC1902-E8FF-47E2-9D8B-40D714B17123}"/>
    <dgm:cxn modelId="{CEAC50B8-9949-4D5F-B668-A1685C9079B7}" type="presOf" srcId="{618368DF-89CD-49B2-9CD7-63B885FEFB3D}" destId="{17BE070F-838E-4AB4-9F21-F956FD6F2BD5}" srcOrd="0" destOrd="0" presId="urn:microsoft.com/office/officeart/2018/5/layout/IconCircleLabelList"/>
    <dgm:cxn modelId="{A5D7E4BB-AADC-4C01-9849-4BA1E0B651AF}" srcId="{2D65B299-BF98-4B55-B1AF-E40372381845}" destId="{81D84FBE-4580-47B5-8D13-608A9290FF95}" srcOrd="1" destOrd="0" parTransId="{4D1607A3-4599-489A-AE58-52EC5A03AD3E}" sibTransId="{F7FFE41C-BF4F-430E-AC9E-20BF70A4FE7B}"/>
    <dgm:cxn modelId="{73D71FBC-BA93-4B77-9C26-CDBAD0B1429C}" srcId="{2D65B299-BF98-4B55-B1AF-E40372381845}" destId="{8C4A52FE-7739-438C-AA5C-A856C3389916}" srcOrd="0" destOrd="0" parTransId="{88962423-DB80-406C-991E-2C8938CDC2C8}" sibTransId="{A006D209-9D7C-442A-A882-B46CF07140BA}"/>
    <dgm:cxn modelId="{7AC8EEE0-C71C-4B5D-9AF9-6D86AE2DD411}" type="presParOf" srcId="{929FD967-0489-4186-8F04-46B5F764954E}" destId="{7DC391E7-2A13-4258-B666-0CCB436796BF}" srcOrd="0" destOrd="0" presId="urn:microsoft.com/office/officeart/2018/5/layout/IconCircleLabelList"/>
    <dgm:cxn modelId="{E1C7858C-34DB-4BD2-8AD2-EDC564B0CBC5}" type="presParOf" srcId="{7DC391E7-2A13-4258-B666-0CCB436796BF}" destId="{9975E10E-5C8D-4A38-B99C-27CDCD2C7AD6}" srcOrd="0" destOrd="0" presId="urn:microsoft.com/office/officeart/2018/5/layout/IconCircleLabelList"/>
    <dgm:cxn modelId="{839C0B6C-30C2-4F78-8EEB-3E3C90A1FF7B}" type="presParOf" srcId="{7DC391E7-2A13-4258-B666-0CCB436796BF}" destId="{8A9FB6CE-FA45-47C5-8C0D-7F42E265CCEF}" srcOrd="1" destOrd="0" presId="urn:microsoft.com/office/officeart/2018/5/layout/IconCircleLabelList"/>
    <dgm:cxn modelId="{AA512BF8-0BAA-4EB7-8213-B02FD330FCD9}" type="presParOf" srcId="{7DC391E7-2A13-4258-B666-0CCB436796BF}" destId="{7B0A8494-F8DB-44C1-9582-C21C52A8A5B3}" srcOrd="2" destOrd="0" presId="urn:microsoft.com/office/officeart/2018/5/layout/IconCircleLabelList"/>
    <dgm:cxn modelId="{04EFBCE3-4964-437F-9979-45D073BE66CB}" type="presParOf" srcId="{7DC391E7-2A13-4258-B666-0CCB436796BF}" destId="{8CD94306-7EDD-4A8A-BBFB-DF6DA2FF3196}" srcOrd="3" destOrd="0" presId="urn:microsoft.com/office/officeart/2018/5/layout/IconCircleLabelList"/>
    <dgm:cxn modelId="{83993BFA-413A-4623-9DAD-F15C9079E93A}" type="presParOf" srcId="{929FD967-0489-4186-8F04-46B5F764954E}" destId="{7DB0873C-4082-4743-B2AB-53D707035DCD}" srcOrd="1" destOrd="0" presId="urn:microsoft.com/office/officeart/2018/5/layout/IconCircleLabelList"/>
    <dgm:cxn modelId="{2FA30B70-C2EE-45C1-B86B-E0D8D8580E1C}" type="presParOf" srcId="{929FD967-0489-4186-8F04-46B5F764954E}" destId="{379C3F9B-67AF-462F-91BC-142D5F6E59D8}" srcOrd="2" destOrd="0" presId="urn:microsoft.com/office/officeart/2018/5/layout/IconCircleLabelList"/>
    <dgm:cxn modelId="{AC177657-9FFC-4D7F-8966-32E8A0AEC4D3}" type="presParOf" srcId="{379C3F9B-67AF-462F-91BC-142D5F6E59D8}" destId="{42CFC438-C113-4697-8BE8-A4A5E61980BF}" srcOrd="0" destOrd="0" presId="urn:microsoft.com/office/officeart/2018/5/layout/IconCircleLabelList"/>
    <dgm:cxn modelId="{F0717035-4D92-4B04-AEB5-76160BA793B3}" type="presParOf" srcId="{379C3F9B-67AF-462F-91BC-142D5F6E59D8}" destId="{A3D1F0BB-CF97-4862-91C1-E58978593AA6}" srcOrd="1" destOrd="0" presId="urn:microsoft.com/office/officeart/2018/5/layout/IconCircleLabelList"/>
    <dgm:cxn modelId="{852FD9C0-A39B-4486-B0CD-14325B68F7D0}" type="presParOf" srcId="{379C3F9B-67AF-462F-91BC-142D5F6E59D8}" destId="{AC5CF61F-FD3D-43AB-8403-0E208D5C4668}" srcOrd="2" destOrd="0" presId="urn:microsoft.com/office/officeart/2018/5/layout/IconCircleLabelList"/>
    <dgm:cxn modelId="{C6BD365E-909C-4BEB-893B-8575E1C2DF83}" type="presParOf" srcId="{379C3F9B-67AF-462F-91BC-142D5F6E59D8}" destId="{0CE2BF3D-2B6F-492A-B046-01E01C34446A}" srcOrd="3" destOrd="0" presId="urn:microsoft.com/office/officeart/2018/5/layout/IconCircleLabelList"/>
    <dgm:cxn modelId="{97CDC139-9E3E-4E4B-8FC9-CB87C7EAC991}" type="presParOf" srcId="{929FD967-0489-4186-8F04-46B5F764954E}" destId="{56DBD2BC-E541-4C47-88A4-E93A42FD38F0}" srcOrd="3" destOrd="0" presId="urn:microsoft.com/office/officeart/2018/5/layout/IconCircleLabelList"/>
    <dgm:cxn modelId="{B9567F5A-D68B-4B5C-B845-28FD4A9C3BCC}" type="presParOf" srcId="{929FD967-0489-4186-8F04-46B5F764954E}" destId="{24645105-FA48-4DEC-8A57-596D0A695C67}" srcOrd="4" destOrd="0" presId="urn:microsoft.com/office/officeart/2018/5/layout/IconCircleLabelList"/>
    <dgm:cxn modelId="{4B1BBF4B-F5C8-4FCB-B1CF-F79C5137C538}" type="presParOf" srcId="{24645105-FA48-4DEC-8A57-596D0A695C67}" destId="{2D89A2A7-66EE-4C71-96DF-B296F365F512}" srcOrd="0" destOrd="0" presId="urn:microsoft.com/office/officeart/2018/5/layout/IconCircleLabelList"/>
    <dgm:cxn modelId="{CFA2C901-79A8-49A5-B671-80D22220A0D9}" type="presParOf" srcId="{24645105-FA48-4DEC-8A57-596D0A695C67}" destId="{68693A5B-C5E3-48E0-B5BF-C96531FB3436}" srcOrd="1" destOrd="0" presId="urn:microsoft.com/office/officeart/2018/5/layout/IconCircleLabelList"/>
    <dgm:cxn modelId="{6EEDA16C-35F1-46D5-9ACD-4A8999CF593E}" type="presParOf" srcId="{24645105-FA48-4DEC-8A57-596D0A695C67}" destId="{D3E136D5-7610-49E5-B4F7-2C13692F3DB6}" srcOrd="2" destOrd="0" presId="urn:microsoft.com/office/officeart/2018/5/layout/IconCircleLabelList"/>
    <dgm:cxn modelId="{9A688AF1-A901-42D9-A7A2-2009867971EE}" type="presParOf" srcId="{24645105-FA48-4DEC-8A57-596D0A695C67}" destId="{17BE070F-838E-4AB4-9F21-F956FD6F2BD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75E10E-5C8D-4A38-B99C-27CDCD2C7AD6}">
      <dsp:nvSpPr>
        <dsp:cNvPr id="0" name=""/>
        <dsp:cNvSpPr/>
      </dsp:nvSpPr>
      <dsp:spPr>
        <a:xfrm>
          <a:off x="625409" y="40818"/>
          <a:ext cx="1749937" cy="174993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9FB6CE-FA45-47C5-8C0D-7F42E265CCEF}">
      <dsp:nvSpPr>
        <dsp:cNvPr id="0" name=""/>
        <dsp:cNvSpPr/>
      </dsp:nvSpPr>
      <dsp:spPr>
        <a:xfrm>
          <a:off x="998346" y="413756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D94306-7EDD-4A8A-BBFB-DF6DA2FF3196}">
      <dsp:nvSpPr>
        <dsp:cNvPr id="0" name=""/>
        <dsp:cNvSpPr/>
      </dsp:nvSpPr>
      <dsp:spPr>
        <a:xfrm>
          <a:off x="66003" y="2335819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800" b="1" kern="1200"/>
            <a:t>Por modas</a:t>
          </a:r>
          <a:endParaRPr lang="en-US" sz="1800" b="1" kern="1200"/>
        </a:p>
      </dsp:txBody>
      <dsp:txXfrm>
        <a:off x="66003" y="2335819"/>
        <a:ext cx="2868750" cy="720000"/>
      </dsp:txXfrm>
    </dsp:sp>
    <dsp:sp modelId="{42CFC438-C113-4697-8BE8-A4A5E61980BF}">
      <dsp:nvSpPr>
        <dsp:cNvPr id="0" name=""/>
        <dsp:cNvSpPr/>
      </dsp:nvSpPr>
      <dsp:spPr>
        <a:xfrm>
          <a:off x="3996190" y="40818"/>
          <a:ext cx="1749937" cy="1749937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D1F0BB-CF97-4862-91C1-E58978593AA6}">
      <dsp:nvSpPr>
        <dsp:cNvPr id="0" name=""/>
        <dsp:cNvSpPr/>
      </dsp:nvSpPr>
      <dsp:spPr>
        <a:xfrm>
          <a:off x="4369128" y="413756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E2BF3D-2B6F-492A-B046-01E01C34446A}">
      <dsp:nvSpPr>
        <dsp:cNvPr id="0" name=""/>
        <dsp:cNvSpPr/>
      </dsp:nvSpPr>
      <dsp:spPr>
        <a:xfrm>
          <a:off x="3436784" y="2335819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800" b="1" kern="1200"/>
            <a:t>Tecnológica</a:t>
          </a:r>
          <a:endParaRPr lang="en-US" sz="1200" b="1" kern="1200"/>
        </a:p>
      </dsp:txBody>
      <dsp:txXfrm>
        <a:off x="3436784" y="2335819"/>
        <a:ext cx="2868750" cy="720000"/>
      </dsp:txXfrm>
    </dsp:sp>
    <dsp:sp modelId="{2D89A2A7-66EE-4C71-96DF-B296F365F512}">
      <dsp:nvSpPr>
        <dsp:cNvPr id="0" name=""/>
        <dsp:cNvSpPr/>
      </dsp:nvSpPr>
      <dsp:spPr>
        <a:xfrm>
          <a:off x="7366972" y="40818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693A5B-C5E3-48E0-B5BF-C96531FB3436}">
      <dsp:nvSpPr>
        <dsp:cNvPr id="0" name=""/>
        <dsp:cNvSpPr/>
      </dsp:nvSpPr>
      <dsp:spPr>
        <a:xfrm>
          <a:off x="7739919" y="413756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BE070F-838E-4AB4-9F21-F956FD6F2BD5}">
      <dsp:nvSpPr>
        <dsp:cNvPr id="0" name=""/>
        <dsp:cNvSpPr/>
      </dsp:nvSpPr>
      <dsp:spPr>
        <a:xfrm>
          <a:off x="6807565" y="2335819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1800" b="1" kern="1200"/>
            <a:t>Funcional</a:t>
          </a:r>
          <a:endParaRPr lang="en-US" sz="1800" b="1" kern="1200"/>
        </a:p>
      </dsp:txBody>
      <dsp:txXfrm>
        <a:off x="6807565" y="2335819"/>
        <a:ext cx="2868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A7641E-DB8B-4951-80FF-8A7E501A2E2C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3B8F92-09C5-443C-91CC-2F8613FB87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30356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Pedro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B8F92-09C5-443C-91CC-2F8613FB873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1347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>
                <a:cs typeface="Calibri"/>
              </a:rPr>
              <a:t>(Pedro)</a:t>
            </a:r>
            <a:endParaRPr lang="es-ES"/>
          </a:p>
          <a:p>
            <a:endParaRPr lang="es-ES"/>
          </a:p>
          <a:p>
            <a:r>
              <a:rPr lang="es-ES"/>
              <a:t>- Definición: 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 </a:t>
            </a:r>
            <a:r>
              <a:rPr lang="es-ES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obsolescencia programada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u </a:t>
            </a:r>
            <a:r>
              <a:rPr lang="es-ES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obsolescencia planificada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es la determinación o programación del fin de la </a:t>
            </a:r>
            <a:r>
              <a:rPr lang="es-E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 útil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un </a:t>
            </a:r>
            <a:r>
              <a:rPr lang="es-E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producto</a:t>
            </a:r>
            <a:r>
              <a:rPr lang="es-ES"/>
              <a:t>. De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/>
              <a:t>este modo,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tras un período de tiempo calculado por el fabricante </a:t>
            </a:r>
            <a:r>
              <a:rPr lang="es-ES"/>
              <a:t>(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durante la fase de </a:t>
            </a:r>
            <a:r>
              <a:rPr lang="es-E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diseño</a:t>
            </a:r>
            <a:r>
              <a:rPr lang="es-ES"/>
              <a:t>), el producto 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 vuelve </a:t>
            </a:r>
            <a:r>
              <a:rPr lang="es-E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obsoleto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no funcional, inútil o inservible</a:t>
            </a:r>
            <a:r>
              <a:rPr lang="es-ES"/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B8F92-09C5-443C-91CC-2F8613FB873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2782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(Chus)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Por </a:t>
            </a:r>
            <a:r>
              <a:rPr lang="en-US" err="1">
                <a:cs typeface="Calibri"/>
              </a:rPr>
              <a:t>modas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sería</a:t>
            </a:r>
            <a:r>
              <a:rPr lang="en-US">
                <a:cs typeface="Calibri"/>
              </a:rPr>
              <a:t> el </a:t>
            </a:r>
            <a:r>
              <a:rPr lang="en-US" err="1">
                <a:cs typeface="Calibri"/>
              </a:rPr>
              <a:t>ejemplo</a:t>
            </a:r>
            <a:r>
              <a:rPr lang="en-US">
                <a:cs typeface="Calibri"/>
              </a:rPr>
              <a:t> de los iPhone. </a:t>
            </a:r>
            <a:r>
              <a:rPr lang="en-US" err="1">
                <a:cs typeface="Calibri"/>
              </a:rPr>
              <a:t>Estos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dispositivos</a:t>
            </a:r>
            <a:r>
              <a:rPr lang="en-US">
                <a:cs typeface="Calibri"/>
              </a:rPr>
              <a:t> son </a:t>
            </a:r>
            <a:r>
              <a:rPr lang="en-US" err="1">
                <a:cs typeface="Calibri"/>
              </a:rPr>
              <a:t>sacados</a:t>
            </a:r>
            <a:r>
              <a:rPr lang="en-US">
                <a:cs typeface="Calibri"/>
              </a:rPr>
              <a:t> por la </a:t>
            </a:r>
            <a:r>
              <a:rPr lang="en-US" err="1">
                <a:cs typeface="Calibri"/>
              </a:rPr>
              <a:t>empresa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cada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año</a:t>
            </a:r>
            <a:r>
              <a:rPr lang="en-US">
                <a:cs typeface="Calibri"/>
              </a:rPr>
              <a:t> con un </a:t>
            </a:r>
            <a:r>
              <a:rPr lang="en-US" err="1">
                <a:cs typeface="Calibri"/>
              </a:rPr>
              <a:t>cambio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tecnológico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inapreciable</a:t>
            </a:r>
            <a:r>
              <a:rPr lang="en-US">
                <a:cs typeface="Calibri"/>
              </a:rPr>
              <a:t> y los </a:t>
            </a:r>
            <a:r>
              <a:rPr lang="en-US" err="1">
                <a:cs typeface="Calibri"/>
              </a:rPr>
              <a:t>consumidores</a:t>
            </a:r>
            <a:r>
              <a:rPr lang="en-US">
                <a:cs typeface="Calibri"/>
              </a:rPr>
              <a:t> se </a:t>
            </a:r>
            <a:r>
              <a:rPr lang="en-US" err="1">
                <a:cs typeface="Calibri"/>
              </a:rPr>
              <a:t>vuelven</a:t>
            </a:r>
            <a:r>
              <a:rPr lang="en-US">
                <a:cs typeface="Calibri"/>
              </a:rPr>
              <a:t> locos por </a:t>
            </a:r>
            <a:r>
              <a:rPr lang="en-US" err="1">
                <a:cs typeface="Calibri"/>
              </a:rPr>
              <a:t>tener</a:t>
            </a:r>
            <a:r>
              <a:rPr lang="en-US">
                <a:cs typeface="Calibri"/>
              </a:rPr>
              <a:t> el </a:t>
            </a:r>
            <a:r>
              <a:rPr lang="en-US" err="1">
                <a:cs typeface="Calibri"/>
              </a:rPr>
              <a:t>último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modelo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simplemente</a:t>
            </a:r>
            <a:r>
              <a:rPr lang="en-US">
                <a:cs typeface="Calibri"/>
              </a:rPr>
              <a:t> por </a:t>
            </a:r>
            <a:r>
              <a:rPr lang="en-US" err="1">
                <a:cs typeface="Calibri"/>
              </a:rPr>
              <a:t>cuestión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moda</a:t>
            </a:r>
            <a:r>
              <a:rPr lang="en-US">
                <a:cs typeface="Calibri"/>
              </a:rPr>
              <a:t>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Por </a:t>
            </a:r>
            <a:r>
              <a:rPr lang="en-US" err="1">
                <a:cs typeface="Calibri"/>
              </a:rPr>
              <a:t>tecnológica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sería</a:t>
            </a:r>
            <a:r>
              <a:rPr lang="en-US">
                <a:cs typeface="Calibri"/>
              </a:rPr>
              <a:t> el </a:t>
            </a:r>
            <a:r>
              <a:rPr lang="en-US" err="1">
                <a:cs typeface="Calibri"/>
              </a:rPr>
              <a:t>ejemplo</a:t>
            </a:r>
            <a:r>
              <a:rPr lang="en-US">
                <a:cs typeface="Calibri"/>
              </a:rPr>
              <a:t> la </a:t>
            </a:r>
            <a:r>
              <a:rPr lang="en-US" err="1">
                <a:cs typeface="Calibri"/>
              </a:rPr>
              <a:t>falta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componentes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eléctricos</a:t>
            </a:r>
            <a:r>
              <a:rPr lang="en-US">
                <a:cs typeface="Calibri"/>
              </a:rPr>
              <a:t> y </a:t>
            </a:r>
            <a:r>
              <a:rPr lang="en-US" err="1">
                <a:cs typeface="Calibri"/>
              </a:rPr>
              <a:t>electrónicos</a:t>
            </a:r>
            <a:r>
              <a:rPr lang="en-US">
                <a:cs typeface="Calibri"/>
              </a:rPr>
              <a:t>. </a:t>
            </a:r>
            <a:r>
              <a:rPr lang="en-US" err="1">
                <a:cs typeface="Calibri"/>
              </a:rPr>
              <a:t>Cuando</a:t>
            </a:r>
            <a:r>
              <a:rPr lang="en-US">
                <a:cs typeface="Calibri"/>
              </a:rPr>
              <a:t> un </a:t>
            </a:r>
            <a:r>
              <a:rPr lang="en-US" err="1">
                <a:cs typeface="Calibri"/>
              </a:rPr>
              <a:t>dispositivo</a:t>
            </a:r>
            <a:r>
              <a:rPr lang="en-US">
                <a:cs typeface="Calibri"/>
              </a:rPr>
              <a:t> no </a:t>
            </a:r>
            <a:r>
              <a:rPr lang="en-US" err="1">
                <a:cs typeface="Calibri"/>
              </a:rPr>
              <a:t>tiene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recambios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disponibles</a:t>
            </a:r>
            <a:r>
              <a:rPr lang="en-US">
                <a:cs typeface="Calibri"/>
              </a:rPr>
              <a:t> y por lo tanto se </a:t>
            </a:r>
            <a:r>
              <a:rPr lang="en-US" err="1">
                <a:cs typeface="Calibri"/>
              </a:rPr>
              <a:t>obliga</a:t>
            </a:r>
            <a:r>
              <a:rPr lang="en-US">
                <a:cs typeface="Calibri"/>
              </a:rPr>
              <a:t> al </a:t>
            </a:r>
            <a:r>
              <a:rPr lang="en-US" err="1">
                <a:cs typeface="Calibri"/>
              </a:rPr>
              <a:t>usuario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comprar</a:t>
            </a:r>
            <a:r>
              <a:rPr lang="en-US">
                <a:cs typeface="Calibri"/>
              </a:rPr>
              <a:t> un </a:t>
            </a:r>
            <a:r>
              <a:rPr lang="en-US" err="1">
                <a:cs typeface="Calibri"/>
              </a:rPr>
              <a:t>dispositivo</a:t>
            </a:r>
            <a:r>
              <a:rPr lang="en-US">
                <a:cs typeface="Calibri"/>
              </a:rPr>
              <a:t> nuevo.</a:t>
            </a:r>
          </a:p>
          <a:p>
            <a:pPr marL="0" indent="0">
              <a:buFontTx/>
              <a:buNone/>
            </a:pP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La </a:t>
            </a:r>
            <a:r>
              <a:rPr lang="en-US" err="1">
                <a:cs typeface="Calibri"/>
              </a:rPr>
              <a:t>funcional</a:t>
            </a:r>
            <a:r>
              <a:rPr lang="en-US">
                <a:cs typeface="Calibri"/>
              </a:rPr>
              <a:t> es a</a:t>
            </a:r>
            <a:r>
              <a:rPr lang="es-ES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quella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 </a:t>
            </a:r>
            <a:r>
              <a:rPr lang="es-ES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provoca que el producto falle de manera predeterminada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por el fabricante. Por ejemplo es el caso de las impresoras, que dejan de funcionar después de haber realizado un número concreto de copias, o después de un determinado número de años.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 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B8F92-09C5-443C-91CC-2F8613FB873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925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>
                <a:cs typeface="Calibri"/>
              </a:rPr>
              <a:t>(Tambo)</a:t>
            </a:r>
            <a:endParaRPr lang="es-ES"/>
          </a:p>
          <a:p>
            <a:endParaRPr lang="es-ES"/>
          </a:p>
          <a:p>
            <a:pPr marL="171450" indent="-171450">
              <a:buFont typeface="Arial"/>
              <a:buChar char="•"/>
            </a:pPr>
            <a:r>
              <a:rPr lang="es-ES">
                <a:cs typeface="Calibri"/>
              </a:rPr>
              <a:t>Cuanto menos dura la vida útil de un producto, más unidades de deshecho se producen. </a:t>
            </a:r>
            <a:r>
              <a:rPr lang="es-ES"/>
              <a:t>A pesar de no ser el mayor flujo  de basura por volumen, tienen un impacto medioambiental grave, debido a  los elementos químicos y metales que contienen. </a:t>
            </a:r>
            <a:r>
              <a:rPr lang="es-ES">
                <a:cs typeface="Calibri"/>
              </a:rPr>
              <a:t> En un informe de la ONU se estima que se producen 50 millones de toneladas de residuos electrónicos en un año.</a:t>
            </a:r>
            <a:endParaRPr lang="es-ES" sz="1200" b="0" i="0" kern="1200">
              <a:solidFill>
                <a:schemeClr val="tx1"/>
              </a:solidFill>
              <a:effectLst/>
              <a:latin typeface="+mn-lt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Muchas empresas aseguran un mantenimiento ecológico de sus residuos y ofrecen un servicio donde se encargaran de su </a:t>
            </a:r>
            <a:r>
              <a:rPr lang="es-ES"/>
              <a:t>eliminación</a:t>
            </a:r>
            <a:endParaRPr lang="es-ES" sz="1200" b="0" i="0" kern="1200">
              <a:solidFill>
                <a:schemeClr val="tx1"/>
              </a:solidFill>
              <a:effectLst/>
              <a:latin typeface="+mn-lt"/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s-ES"/>
              <a:t> 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 embargo, </a:t>
            </a:r>
            <a:r>
              <a:rPr lang="es-ES"/>
              <a:t>sólo el 20% se recicla adecuadamente, mientras el resto terminan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en países como China</a:t>
            </a:r>
            <a:r>
              <a:rPr lang="es-ES"/>
              <a:t>, 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Nigeria</a:t>
            </a:r>
            <a:r>
              <a:rPr lang="es-ES"/>
              <a:t> o Guinea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/>
              <a:t>donde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"/>
              <a:t>se encuentran vertederos</a:t>
            </a:r>
            <a:r>
              <a:rPr lang="es-E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internacionales en los cuales en 2010 podíamos encontrar hasta 40 millones de toneladas de estos residuos que no cuentan con el tratamiento adecuado para su correcta eliminación.</a:t>
            </a:r>
            <a:endParaRPr lang="es-ES"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s-ES"/>
              <a:t>Los dispositivos necesitan una gran cantidad de materias primas que se extraen de las minas (</a:t>
            </a:r>
            <a:r>
              <a:rPr lang="es-ES" err="1"/>
              <a:t>oro,paladio</a:t>
            </a:r>
            <a:r>
              <a:rPr lang="es-ES"/>
              <a:t>, plata), que supone un efecto negativo en la huella   medioambiental. Por ejemplo, la extracción de una tonelada de oro genera 10.000 toneladas de CO2.</a:t>
            </a:r>
            <a:endParaRPr lang="es-ES">
              <a:cs typeface="Calibri"/>
            </a:endParaRPr>
          </a:p>
          <a:p>
            <a:pPr marL="171450" indent="-171450">
              <a:buFontTx/>
              <a:buChar char="-"/>
            </a:pPr>
            <a:r>
              <a:rPr lang="es-ES">
                <a:cs typeface="Calibri"/>
              </a:rPr>
              <a:t>Por último, se debe tener en cuenta el consumo energético de la producción. En pequeños dispositivos  (smartphones, tabletas...) el mayor impacto está en la producción. Un estudio de Universidad de </a:t>
            </a:r>
            <a:r>
              <a:rPr lang="es-ES" err="1">
                <a:cs typeface="Calibri"/>
              </a:rPr>
              <a:t>McMaster</a:t>
            </a:r>
            <a:r>
              <a:rPr lang="es-ES">
                <a:cs typeface="Calibri"/>
              </a:rPr>
              <a:t> asocia el 85% de consumo energético de smartphones a su producción</a:t>
            </a:r>
          </a:p>
          <a:p>
            <a:pPr marL="171450" indent="-171450">
              <a:buFontTx/>
              <a:buChar char="-"/>
            </a:pPr>
            <a:endParaRPr lang="es-ES">
              <a:cs typeface="Calibri"/>
            </a:endParaRPr>
          </a:p>
          <a:p>
            <a:pPr marL="171450" indent="-171450">
              <a:buFont typeface="Arial"/>
              <a:buChar char="•"/>
            </a:pPr>
            <a:endParaRPr lang="es-ES">
              <a:cs typeface="Calibri"/>
            </a:endParaRPr>
          </a:p>
          <a:p>
            <a:pPr marL="171450" indent="-171450">
              <a:buFont typeface="Arial"/>
              <a:buChar char="•"/>
            </a:pP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B8F92-09C5-443C-91CC-2F8613FB8734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3952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(Chus)</a:t>
            </a:r>
          </a:p>
          <a:p>
            <a:r>
              <a:rPr lang="en-US">
                <a:cs typeface="Calibri"/>
              </a:rPr>
              <a:t>- La </a:t>
            </a:r>
            <a:r>
              <a:rPr lang="en-US" err="1">
                <a:cs typeface="Calibri"/>
              </a:rPr>
              <a:t>obsolescencia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programada</a:t>
            </a:r>
            <a:r>
              <a:rPr lang="en-US">
                <a:cs typeface="Calibri"/>
              </a:rPr>
              <a:t> se </a:t>
            </a:r>
            <a:r>
              <a:rPr lang="en-US" err="1">
                <a:cs typeface="Calibri"/>
              </a:rPr>
              <a:t>convierte</a:t>
            </a:r>
            <a:r>
              <a:rPr lang="en-US">
                <a:cs typeface="Calibri"/>
              </a:rPr>
              <a:t> en un </a:t>
            </a:r>
            <a:r>
              <a:rPr lang="en-US" err="1">
                <a:cs typeface="Calibri"/>
              </a:rPr>
              <a:t>aumento</a:t>
            </a:r>
            <a:r>
              <a:rPr lang="en-US">
                <a:cs typeface="Calibri"/>
              </a:rPr>
              <a:t> del </a:t>
            </a:r>
            <a:r>
              <a:rPr lang="en-US" err="1">
                <a:cs typeface="Calibri"/>
              </a:rPr>
              <a:t>consumismo</a:t>
            </a:r>
            <a:r>
              <a:rPr lang="en-US">
                <a:cs typeface="Calibri"/>
              </a:rPr>
              <a:t>, lo que se traduce en un </a:t>
            </a:r>
            <a:r>
              <a:rPr lang="en-US" err="1">
                <a:cs typeface="Calibri"/>
              </a:rPr>
              <a:t>incremento</a:t>
            </a:r>
            <a:r>
              <a:rPr lang="en-US">
                <a:cs typeface="Calibri"/>
              </a:rPr>
              <a:t> del </a:t>
            </a:r>
            <a:r>
              <a:rPr lang="en-US" err="1">
                <a:cs typeface="Calibri"/>
              </a:rPr>
              <a:t>gasto</a:t>
            </a:r>
            <a:r>
              <a:rPr lang="en-US">
                <a:cs typeface="Calibri"/>
              </a:rPr>
              <a:t> por </a:t>
            </a:r>
            <a:r>
              <a:rPr lang="en-US" err="1">
                <a:cs typeface="Calibri"/>
              </a:rPr>
              <a:t>parte</a:t>
            </a:r>
            <a:r>
              <a:rPr lang="en-US">
                <a:cs typeface="Calibri"/>
              </a:rPr>
              <a:t> de las </a:t>
            </a:r>
            <a:r>
              <a:rPr lang="en-US" err="1">
                <a:cs typeface="Calibri"/>
              </a:rPr>
              <a:t>familias</a:t>
            </a:r>
            <a:r>
              <a:rPr lang="en-US">
                <a:cs typeface="Calibri"/>
              </a:rPr>
              <a:t>.  </a:t>
            </a:r>
            <a:r>
              <a:rPr lang="en-US" err="1">
                <a:cs typeface="Calibri"/>
              </a:rPr>
              <a:t>Ejemplo</a:t>
            </a:r>
            <a:r>
              <a:rPr lang="en-US">
                <a:cs typeface="Calibri"/>
              </a:rPr>
              <a:t>:  Antes se </a:t>
            </a:r>
            <a:r>
              <a:rPr lang="en-US" err="1">
                <a:cs typeface="Calibri"/>
              </a:rPr>
              <a:t>compraba</a:t>
            </a:r>
            <a:r>
              <a:rPr lang="en-US">
                <a:cs typeface="Calibri"/>
              </a:rPr>
              <a:t> bombillas </a:t>
            </a:r>
            <a:r>
              <a:rPr lang="en-US" err="1">
                <a:cs typeface="Calibri"/>
              </a:rPr>
              <a:t>muchisimo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menos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frecuentemente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ahora</a:t>
            </a:r>
            <a:r>
              <a:rPr lang="en-US">
                <a:cs typeface="Calibri"/>
              </a:rPr>
              <a:t> una bombilla con suerte dura 5 o 6 </a:t>
            </a:r>
            <a:r>
              <a:rPr lang="en-US" err="1">
                <a:cs typeface="Calibri"/>
              </a:rPr>
              <a:t>años</a:t>
            </a:r>
            <a:r>
              <a:rPr lang="en-US">
                <a:cs typeface="Calibri"/>
              </a:rPr>
              <a:t> (50mil horas) </a:t>
            </a:r>
            <a:r>
              <a:rPr lang="en-US" err="1">
                <a:cs typeface="Calibri"/>
              </a:rPr>
              <a:t>mientras</a:t>
            </a:r>
            <a:r>
              <a:rPr lang="en-US">
                <a:cs typeface="Calibri"/>
              </a:rPr>
              <a:t> que </a:t>
            </a:r>
            <a:r>
              <a:rPr lang="en-US" err="1">
                <a:cs typeface="Calibri"/>
              </a:rPr>
              <a:t>anteriormente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tenemos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casos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como</a:t>
            </a:r>
            <a:r>
              <a:rPr lang="en-US">
                <a:cs typeface="Calibri"/>
              </a:rPr>
              <a:t> el de la bombilla de la </a:t>
            </a:r>
            <a:r>
              <a:rPr lang="en-US" err="1">
                <a:cs typeface="Calibri"/>
              </a:rPr>
              <a:t>estación</a:t>
            </a:r>
            <a:r>
              <a:rPr lang="en-US">
                <a:cs typeface="Calibri"/>
              </a:rPr>
              <a:t> de Livermore  que </a:t>
            </a:r>
            <a:r>
              <a:rPr lang="en-US" err="1">
                <a:cs typeface="Calibri"/>
              </a:rPr>
              <a:t>lleva</a:t>
            </a:r>
            <a:r>
              <a:rPr lang="en-US">
                <a:cs typeface="Calibri"/>
              </a:rPr>
              <a:t> 120 </a:t>
            </a:r>
            <a:r>
              <a:rPr lang="en-US" err="1">
                <a:cs typeface="Calibri"/>
              </a:rPr>
              <a:t>años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encendida</a:t>
            </a:r>
            <a:r>
              <a:rPr lang="en-US">
                <a:cs typeface="Calibri"/>
              </a:rPr>
              <a:t>. </a:t>
            </a:r>
            <a:r>
              <a:rPr lang="en-US" b="1" err="1">
                <a:cs typeface="Calibri"/>
              </a:rPr>
              <a:t>Ejemplo</a:t>
            </a:r>
            <a:r>
              <a:rPr lang="en-US" b="1">
                <a:cs typeface="Calibri"/>
              </a:rPr>
              <a:t> </a:t>
            </a:r>
            <a:r>
              <a:rPr lang="en-US" b="1" err="1">
                <a:cs typeface="Calibri"/>
              </a:rPr>
              <a:t>moviles</a:t>
            </a:r>
            <a:endParaRPr lang="en-US" b="1">
              <a:cs typeface="Calibri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B8F92-09C5-443C-91CC-2F8613FB8734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193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(Pedro)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</a:t>
            </a:r>
            <a:r>
              <a:rPr lang="en-US" err="1">
                <a:cs typeface="Calibri"/>
              </a:rPr>
              <a:t>Debido</a:t>
            </a:r>
            <a:r>
              <a:rPr lang="en-US">
                <a:cs typeface="Calibri"/>
              </a:rPr>
              <a:t> al alto </a:t>
            </a:r>
            <a:r>
              <a:rPr lang="en-US" err="1">
                <a:cs typeface="Calibri"/>
              </a:rPr>
              <a:t>volumen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reemplazos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dispositivos</a:t>
            </a:r>
            <a:r>
              <a:rPr lang="en-US">
                <a:cs typeface="Calibri"/>
              </a:rPr>
              <a:t> en pro de las </a:t>
            </a:r>
            <a:r>
              <a:rPr lang="en-US" err="1">
                <a:cs typeface="Calibri"/>
              </a:rPr>
              <a:t>empresas</a:t>
            </a:r>
            <a:r>
              <a:rPr lang="en-US">
                <a:cs typeface="Calibri"/>
              </a:rPr>
              <a:t>, se </a:t>
            </a:r>
            <a:r>
              <a:rPr lang="en-US" err="1">
                <a:cs typeface="Calibri"/>
              </a:rPr>
              <a:t>aumenta</a:t>
            </a:r>
            <a:r>
              <a:rPr lang="en-US">
                <a:cs typeface="Calibri"/>
              </a:rPr>
              <a:t> el </a:t>
            </a:r>
            <a:r>
              <a:rPr lang="en-US" err="1">
                <a:cs typeface="Calibri"/>
              </a:rPr>
              <a:t>ritmo</a:t>
            </a:r>
            <a:r>
              <a:rPr lang="en-US">
                <a:cs typeface="Calibri"/>
              </a:rPr>
              <a:t> en el que un </a:t>
            </a:r>
            <a:r>
              <a:rPr lang="en-US" err="1">
                <a:cs typeface="Calibri"/>
              </a:rPr>
              <a:t>sistema</a:t>
            </a:r>
            <a:r>
              <a:rPr lang="en-US">
                <a:cs typeface="Calibri"/>
              </a:rPr>
              <a:t> se </a:t>
            </a:r>
            <a:r>
              <a:rPr lang="en-US" err="1">
                <a:cs typeface="Calibri"/>
              </a:rPr>
              <a:t>convierte</a:t>
            </a:r>
            <a:r>
              <a:rPr lang="en-US">
                <a:cs typeface="Calibri"/>
              </a:rPr>
              <a:t> en </a:t>
            </a:r>
            <a:r>
              <a:rPr lang="en-US" err="1">
                <a:cs typeface="Calibri"/>
              </a:rPr>
              <a:t>legado</a:t>
            </a:r>
            <a:r>
              <a:rPr lang="en-US">
                <a:cs typeface="Calibri"/>
              </a:rPr>
              <a:t>. En el </a:t>
            </a:r>
            <a:r>
              <a:rPr lang="en-US" err="1">
                <a:cs typeface="Calibri"/>
              </a:rPr>
              <a:t>caso</a:t>
            </a:r>
            <a:r>
              <a:rPr lang="en-US">
                <a:cs typeface="Calibri"/>
              </a:rPr>
              <a:t> de los </a:t>
            </a:r>
            <a:r>
              <a:rPr lang="en-US" err="1">
                <a:cs typeface="Calibri"/>
              </a:rPr>
              <a:t>dispositivos</a:t>
            </a:r>
            <a:r>
              <a:rPr lang="en-US">
                <a:cs typeface="Calibri"/>
              </a:rPr>
              <a:t> con Android se </a:t>
            </a:r>
            <a:r>
              <a:rPr lang="en-US" err="1">
                <a:cs typeface="Calibri"/>
              </a:rPr>
              <a:t>puede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notar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cuando</a:t>
            </a:r>
            <a:r>
              <a:rPr lang="en-US">
                <a:cs typeface="Calibri"/>
              </a:rPr>
              <a:t> una </a:t>
            </a:r>
            <a:r>
              <a:rPr lang="en-US" err="1">
                <a:cs typeface="Calibri"/>
              </a:rPr>
              <a:t>versión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deja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tener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soporte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porque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ya</a:t>
            </a:r>
            <a:r>
              <a:rPr lang="en-US">
                <a:cs typeface="Calibri"/>
              </a:rPr>
              <a:t> no </a:t>
            </a:r>
            <a:r>
              <a:rPr lang="en-US" err="1">
                <a:cs typeface="Calibri"/>
              </a:rPr>
              <a:t>existen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dispositivos</a:t>
            </a:r>
            <a:r>
              <a:rPr lang="en-US">
                <a:cs typeface="Calibri"/>
              </a:rPr>
              <a:t> en la que se </a:t>
            </a:r>
            <a:r>
              <a:rPr lang="en-US" err="1">
                <a:cs typeface="Calibri"/>
              </a:rPr>
              <a:t>comercializa</a:t>
            </a:r>
            <a:r>
              <a:rPr lang="en-US">
                <a:cs typeface="Calibri"/>
              </a:rPr>
              <a:t>.</a:t>
            </a:r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B8F92-09C5-443C-91CC-2F8613FB8734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8113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(Tambo)</a:t>
            </a:r>
          </a:p>
          <a:p>
            <a:r>
              <a:rPr lang="en-US">
                <a:cs typeface="Calibri"/>
              </a:rPr>
              <a:t>- La </a:t>
            </a:r>
            <a:r>
              <a:rPr lang="en-US" err="1">
                <a:cs typeface="Calibri"/>
              </a:rPr>
              <a:t>empresa</a:t>
            </a:r>
            <a:r>
              <a:rPr lang="en-US">
                <a:cs typeface="Calibri"/>
              </a:rPr>
              <a:t> se </a:t>
            </a:r>
            <a:r>
              <a:rPr lang="en-US" err="1">
                <a:cs typeface="Calibri"/>
              </a:rPr>
              <a:t>lucra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través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cambios</a:t>
            </a:r>
            <a:r>
              <a:rPr lang="en-US">
                <a:cs typeface="Calibri"/>
              </a:rPr>
              <a:t> que no son </a:t>
            </a:r>
            <a:r>
              <a:rPr lang="en-US" err="1">
                <a:cs typeface="Calibri"/>
              </a:rPr>
              <a:t>tecnológicamente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significativos</a:t>
            </a:r>
            <a:r>
              <a:rPr lang="en-US">
                <a:cs typeface="Calibri"/>
              </a:rPr>
              <a:t> y </a:t>
            </a:r>
            <a:r>
              <a:rPr lang="en-US" err="1">
                <a:cs typeface="Calibri"/>
              </a:rPr>
              <a:t>además</a:t>
            </a:r>
            <a:r>
              <a:rPr lang="en-US">
                <a:cs typeface="Calibri"/>
              </a:rPr>
              <a:t> no son </a:t>
            </a:r>
            <a:r>
              <a:rPr lang="en-US" err="1">
                <a:cs typeface="Calibri"/>
              </a:rPr>
              <a:t>necesarios</a:t>
            </a:r>
            <a:r>
              <a:rPr lang="en-US">
                <a:cs typeface="Calibri"/>
              </a:rPr>
              <a:t> para </a:t>
            </a:r>
            <a:r>
              <a:rPr lang="en-US" err="1">
                <a:cs typeface="Calibri"/>
              </a:rPr>
              <a:t>todos</a:t>
            </a:r>
            <a:r>
              <a:rPr lang="en-US">
                <a:cs typeface="Calibri"/>
              </a:rPr>
              <a:t> los </a:t>
            </a:r>
            <a:r>
              <a:rPr lang="en-US" err="1">
                <a:cs typeface="Calibri"/>
              </a:rPr>
              <a:t>tipos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usuarios</a:t>
            </a:r>
            <a:r>
              <a:rPr lang="en-US">
                <a:cs typeface="Calibri"/>
              </a:rPr>
              <a:t>. </a:t>
            </a:r>
            <a:endParaRPr lang="en-US"/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- Las </a:t>
            </a:r>
            <a:r>
              <a:rPr lang="en-US" err="1">
                <a:cs typeface="Calibri"/>
              </a:rPr>
              <a:t>empresas</a:t>
            </a:r>
            <a:r>
              <a:rPr lang="en-US">
                <a:cs typeface="Calibri"/>
              </a:rPr>
              <a:t> son </a:t>
            </a:r>
            <a:r>
              <a:rPr lang="en-US" err="1">
                <a:cs typeface="Calibri"/>
              </a:rPr>
              <a:t>conscientes</a:t>
            </a:r>
            <a:r>
              <a:rPr lang="en-US">
                <a:cs typeface="Calibri"/>
              </a:rPr>
              <a:t> de la </a:t>
            </a:r>
            <a:r>
              <a:rPr lang="en-US" err="1">
                <a:cs typeface="Calibri"/>
              </a:rPr>
              <a:t>obsolescencia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programada</a:t>
            </a:r>
            <a:r>
              <a:rPr lang="en-US">
                <a:cs typeface="Calibri"/>
              </a:rPr>
              <a:t> de sus </a:t>
            </a:r>
            <a:r>
              <a:rPr lang="en-US" err="1">
                <a:cs typeface="Calibri"/>
              </a:rPr>
              <a:t>productos</a:t>
            </a:r>
            <a:r>
              <a:rPr lang="en-US">
                <a:cs typeface="Calibri"/>
              </a:rPr>
              <a:t> y los </a:t>
            </a:r>
            <a:r>
              <a:rPr lang="en-US" err="1">
                <a:cs typeface="Calibri"/>
              </a:rPr>
              <a:t>venden</a:t>
            </a:r>
            <a:r>
              <a:rPr lang="en-US">
                <a:cs typeface="Calibri"/>
              </a:rPr>
              <a:t> sin </a:t>
            </a:r>
            <a:r>
              <a:rPr lang="en-US" err="1">
                <a:cs typeface="Calibri"/>
              </a:rPr>
              <a:t>anunciar</a:t>
            </a:r>
            <a:r>
              <a:rPr lang="en-US">
                <a:cs typeface="Calibri"/>
              </a:rPr>
              <a:t> sus </a:t>
            </a:r>
            <a:r>
              <a:rPr lang="en-US" err="1">
                <a:cs typeface="Calibri"/>
              </a:rPr>
              <a:t>aspectos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negativos</a:t>
            </a:r>
            <a:r>
              <a:rPr lang="en-US">
                <a:cs typeface="Calibri"/>
              </a:rPr>
              <a:t>. Por </a:t>
            </a:r>
            <a:r>
              <a:rPr lang="en-US" err="1">
                <a:cs typeface="Calibri"/>
              </a:rPr>
              <a:t>ejemplo</a:t>
            </a:r>
            <a:r>
              <a:rPr lang="en-US">
                <a:cs typeface="Calibri"/>
              </a:rPr>
              <a:t>, la </a:t>
            </a:r>
            <a:r>
              <a:rPr lang="en-US" err="1">
                <a:cs typeface="Calibri"/>
              </a:rPr>
              <a:t>compañia</a:t>
            </a:r>
            <a:r>
              <a:rPr lang="en-US">
                <a:cs typeface="Calibri"/>
              </a:rPr>
              <a:t> Apple </a:t>
            </a:r>
            <a:r>
              <a:rPr lang="en-US" err="1">
                <a:cs typeface="Calibri"/>
              </a:rPr>
              <a:t>cuando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lanzó</a:t>
            </a:r>
            <a:r>
              <a:rPr lang="en-US">
                <a:cs typeface="Calibri"/>
              </a:rPr>
              <a:t> el </a:t>
            </a:r>
            <a:r>
              <a:rPr lang="en-US" err="1">
                <a:cs typeface="Calibri"/>
              </a:rPr>
              <a:t>modelo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Iphone</a:t>
            </a:r>
            <a:r>
              <a:rPr lang="en-US">
                <a:cs typeface="Calibri"/>
              </a:rPr>
              <a:t> 6, </a:t>
            </a:r>
            <a:r>
              <a:rPr lang="en-US" err="1">
                <a:cs typeface="Calibri"/>
              </a:rPr>
              <a:t>sabían</a:t>
            </a:r>
            <a:r>
              <a:rPr lang="en-US">
                <a:cs typeface="Calibri"/>
              </a:rPr>
              <a:t> que las </a:t>
            </a:r>
            <a:r>
              <a:rPr lang="en-US" err="1">
                <a:cs typeface="Calibri"/>
              </a:rPr>
              <a:t>baterías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tenían</a:t>
            </a:r>
            <a:r>
              <a:rPr lang="en-US">
                <a:cs typeface="Calibri"/>
              </a:rPr>
              <a:t> un </a:t>
            </a:r>
            <a:r>
              <a:rPr lang="en-US" err="1">
                <a:cs typeface="Calibri"/>
              </a:rPr>
              <a:t>fallo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deterioro</a:t>
            </a:r>
            <a:r>
              <a:rPr lang="en-US">
                <a:cs typeface="Calibri"/>
              </a:rPr>
              <a:t>. Aun </a:t>
            </a:r>
            <a:r>
              <a:rPr lang="en-US" err="1">
                <a:cs typeface="Calibri"/>
              </a:rPr>
              <a:t>asi</a:t>
            </a:r>
            <a:r>
              <a:rPr lang="en-US">
                <a:cs typeface="Calibri"/>
              </a:rPr>
              <a:t>, no </a:t>
            </a:r>
            <a:r>
              <a:rPr lang="en-US" err="1">
                <a:cs typeface="Calibri"/>
              </a:rPr>
              <a:t>vendieron</a:t>
            </a:r>
            <a:r>
              <a:rPr lang="en-US">
                <a:cs typeface="Calibri"/>
              </a:rPr>
              <a:t> el </a:t>
            </a:r>
            <a:r>
              <a:rPr lang="en-US" err="1">
                <a:cs typeface="Calibri"/>
              </a:rPr>
              <a:t>producto</a:t>
            </a:r>
            <a:r>
              <a:rPr lang="en-US">
                <a:cs typeface="Calibri"/>
              </a:rPr>
              <a:t> con el slogan "</a:t>
            </a:r>
            <a:r>
              <a:rPr lang="en-US" i="1">
                <a:cs typeface="Calibri"/>
              </a:rPr>
              <a:t>iPhone 6S </a:t>
            </a:r>
            <a:r>
              <a:rPr lang="en-US" i="1" err="1">
                <a:cs typeface="Calibri"/>
              </a:rPr>
              <a:t>baterías</a:t>
            </a:r>
            <a:r>
              <a:rPr lang="en-US" i="1">
                <a:cs typeface="Calibri"/>
              </a:rPr>
              <a:t> </a:t>
            </a:r>
            <a:r>
              <a:rPr lang="en-US" i="1" err="1">
                <a:cs typeface="Calibri"/>
              </a:rPr>
              <a:t>defectuosas</a:t>
            </a:r>
            <a:r>
              <a:rPr lang="en-US">
                <a:cs typeface="Calibri"/>
              </a:rPr>
              <a:t>". </a:t>
            </a:r>
            <a:r>
              <a:rPr lang="en-US" err="1">
                <a:cs typeface="Calibri"/>
              </a:rPr>
              <a:t>Muchas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veces</a:t>
            </a:r>
            <a:r>
              <a:rPr lang="en-US">
                <a:cs typeface="Calibri"/>
              </a:rPr>
              <a:t> los </a:t>
            </a:r>
            <a:r>
              <a:rPr lang="en-US" err="1">
                <a:cs typeface="Calibri"/>
              </a:rPr>
              <a:t>usuarios</a:t>
            </a:r>
            <a:r>
              <a:rPr lang="en-US">
                <a:cs typeface="Calibri"/>
              </a:rPr>
              <a:t> no son </a:t>
            </a:r>
            <a:r>
              <a:rPr lang="en-US" err="1">
                <a:cs typeface="Calibri"/>
              </a:rPr>
              <a:t>conscientes</a:t>
            </a:r>
            <a:r>
              <a:rPr lang="en-US">
                <a:cs typeface="Calibri"/>
              </a:rPr>
              <a:t> de los </a:t>
            </a:r>
            <a:r>
              <a:rPr lang="en-US" err="1">
                <a:cs typeface="Calibri"/>
              </a:rPr>
              <a:t>aspectos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obsolescencia</a:t>
            </a:r>
            <a:r>
              <a:rPr lang="en-US">
                <a:cs typeface="Calibri"/>
              </a:rPr>
              <a:t> y </a:t>
            </a:r>
            <a:r>
              <a:rPr lang="en-US" err="1">
                <a:cs typeface="Calibri"/>
              </a:rPr>
              <a:t>compran</a:t>
            </a:r>
            <a:r>
              <a:rPr lang="en-US">
                <a:cs typeface="Calibri"/>
              </a:rPr>
              <a:t> por </a:t>
            </a:r>
            <a:r>
              <a:rPr lang="en-US" err="1">
                <a:cs typeface="Calibri"/>
              </a:rPr>
              <a:t>consumismo</a:t>
            </a:r>
            <a:r>
              <a:rPr lang="en-US">
                <a:cs typeface="Calibri"/>
              </a:rPr>
              <a:t> o </a:t>
            </a:r>
            <a:r>
              <a:rPr lang="en-US" err="1">
                <a:cs typeface="Calibri"/>
              </a:rPr>
              <a:t>moda</a:t>
            </a:r>
            <a:r>
              <a:rPr lang="en-US">
                <a:cs typeface="Calibri"/>
              </a:rPr>
              <a:t>, por lo que las </a:t>
            </a:r>
            <a:r>
              <a:rPr lang="en-US" err="1">
                <a:cs typeface="Calibri"/>
              </a:rPr>
              <a:t>empresas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salen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beneficiadas</a:t>
            </a:r>
            <a:r>
              <a:rPr lang="en-US">
                <a:cs typeface="Calibri"/>
              </a:rPr>
              <a:t>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(NO)</a:t>
            </a:r>
          </a:p>
          <a:p>
            <a:r>
              <a:rPr lang="en-US">
                <a:cs typeface="Calibri"/>
              </a:rPr>
              <a:t>-  Por </a:t>
            </a:r>
            <a:r>
              <a:rPr lang="en-US" err="1">
                <a:cs typeface="Calibri"/>
              </a:rPr>
              <a:t>útlimo</a:t>
            </a:r>
            <a:r>
              <a:rPr lang="en-US">
                <a:cs typeface="Calibri"/>
              </a:rPr>
              <a:t>, la </a:t>
            </a:r>
            <a:r>
              <a:rPr lang="en-US" err="1">
                <a:cs typeface="Calibri"/>
              </a:rPr>
              <a:t>obtención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recursos</a:t>
            </a:r>
            <a:r>
              <a:rPr lang="en-US">
                <a:cs typeface="Calibri"/>
              </a:rPr>
              <a:t> para la </a:t>
            </a:r>
            <a:r>
              <a:rPr lang="en-US" err="1">
                <a:cs typeface="Calibri"/>
              </a:rPr>
              <a:t>fabricación</a:t>
            </a:r>
            <a:r>
              <a:rPr lang="en-US">
                <a:cs typeface="Calibri"/>
              </a:rPr>
              <a:t> de </a:t>
            </a:r>
            <a:r>
              <a:rPr lang="en-US" err="1">
                <a:cs typeface="Calibri"/>
              </a:rPr>
              <a:t>algunos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componentes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también</a:t>
            </a:r>
            <a:r>
              <a:rPr lang="en-US">
                <a:cs typeface="Calibri"/>
              </a:rPr>
              <a:t> se </a:t>
            </a:r>
            <a:r>
              <a:rPr lang="en-US" err="1">
                <a:cs typeface="Calibri"/>
              </a:rPr>
              <a:t>considera</a:t>
            </a:r>
            <a:r>
              <a:rPr lang="en-US">
                <a:cs typeface="Calibri"/>
              </a:rPr>
              <a:t> un punto </a:t>
            </a:r>
            <a:r>
              <a:rPr lang="en-US" err="1">
                <a:cs typeface="Calibri"/>
              </a:rPr>
              <a:t>negativo</a:t>
            </a:r>
            <a:r>
              <a:rPr lang="en-US">
                <a:cs typeface="Calibri"/>
              </a:rPr>
              <a:t>. Por </a:t>
            </a:r>
            <a:r>
              <a:rPr lang="en-US" err="1">
                <a:cs typeface="Calibri"/>
              </a:rPr>
              <a:t>ejemplo</a:t>
            </a:r>
            <a:r>
              <a:rPr lang="en-US">
                <a:cs typeface="Calibri"/>
              </a:rPr>
              <a:t>, para las </a:t>
            </a:r>
            <a:r>
              <a:rPr lang="en-US" err="1">
                <a:cs typeface="Calibri"/>
              </a:rPr>
              <a:t>baterías</a:t>
            </a:r>
            <a:r>
              <a:rPr lang="en-US">
                <a:cs typeface="Calibri"/>
              </a:rPr>
              <a:t> de ion-</a:t>
            </a:r>
            <a:r>
              <a:rPr lang="en-US" err="1">
                <a:cs typeface="Calibri"/>
              </a:rPr>
              <a:t>litio</a:t>
            </a:r>
            <a:r>
              <a:rPr lang="en-US">
                <a:cs typeface="Calibri"/>
              </a:rPr>
              <a:t>, se </a:t>
            </a:r>
            <a:r>
              <a:rPr lang="en-US" err="1">
                <a:cs typeface="Calibri"/>
              </a:rPr>
              <a:t>necesitan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materiales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como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litio</a:t>
            </a:r>
            <a:r>
              <a:rPr lang="en-US">
                <a:cs typeface="Calibri"/>
              </a:rPr>
              <a:t> y </a:t>
            </a:r>
            <a:r>
              <a:rPr lang="en-US" err="1">
                <a:cs typeface="Calibri"/>
              </a:rPr>
              <a:t>cobalto</a:t>
            </a:r>
            <a:r>
              <a:rPr lang="en-US">
                <a:cs typeface="Calibri"/>
              </a:rPr>
              <a:t> que, en </a:t>
            </a:r>
            <a:r>
              <a:rPr lang="en-US" err="1">
                <a:cs typeface="Calibri"/>
              </a:rPr>
              <a:t>muchas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ocasiones</a:t>
            </a:r>
            <a:r>
              <a:rPr lang="en-US">
                <a:cs typeface="Calibri"/>
              </a:rPr>
              <a:t>, no son </a:t>
            </a:r>
            <a:r>
              <a:rPr lang="en-US" err="1">
                <a:cs typeface="Calibri"/>
              </a:rPr>
              <a:t>extraídos</a:t>
            </a:r>
            <a:r>
              <a:rPr lang="en-US">
                <a:cs typeface="Calibri"/>
              </a:rPr>
              <a:t> por las </a:t>
            </a:r>
            <a:r>
              <a:rPr lang="en-US" err="1">
                <a:cs typeface="Calibri"/>
              </a:rPr>
              <a:t>propias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empresas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sino</a:t>
            </a:r>
            <a:r>
              <a:rPr lang="en-US">
                <a:cs typeface="Calibri"/>
              </a:rPr>
              <a:t> que se </a:t>
            </a:r>
            <a:r>
              <a:rPr lang="en-US" err="1">
                <a:cs typeface="Calibri"/>
              </a:rPr>
              <a:t>compran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subsidarias</a:t>
            </a:r>
            <a:r>
              <a:rPr lang="en-US">
                <a:cs typeface="Calibri"/>
              </a:rPr>
              <a:t> o </a:t>
            </a:r>
            <a:r>
              <a:rPr lang="en-US" err="1">
                <a:cs typeface="Calibri"/>
              </a:rPr>
              <a:t>directamente</a:t>
            </a:r>
            <a:r>
              <a:rPr lang="en-US">
                <a:cs typeface="Calibri"/>
              </a:rPr>
              <a:t> a las minas, </a:t>
            </a:r>
            <a:r>
              <a:rPr lang="en-US" err="1">
                <a:cs typeface="Calibri"/>
              </a:rPr>
              <a:t>donde</a:t>
            </a:r>
            <a:r>
              <a:rPr lang="en-US">
                <a:cs typeface="Calibri"/>
              </a:rPr>
              <a:t> los </a:t>
            </a:r>
            <a:r>
              <a:rPr lang="en-US" err="1">
                <a:cs typeface="Calibri"/>
              </a:rPr>
              <a:t>estándares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sociales</a:t>
            </a:r>
            <a:r>
              <a:rPr lang="en-US">
                <a:cs typeface="Calibri"/>
              </a:rPr>
              <a:t> y </a:t>
            </a:r>
            <a:r>
              <a:rPr lang="en-US" err="1">
                <a:cs typeface="Calibri"/>
              </a:rPr>
              <a:t>medioambientales</a:t>
            </a:r>
            <a:r>
              <a:rPr lang="en-US">
                <a:cs typeface="Calibri"/>
              </a:rPr>
              <a:t> son </a:t>
            </a:r>
            <a:r>
              <a:rPr lang="en-US" err="1">
                <a:cs typeface="Calibri"/>
              </a:rPr>
              <a:t>inferiores</a:t>
            </a:r>
            <a:r>
              <a:rPr lang="en-US">
                <a:cs typeface="Calibri"/>
              </a:rPr>
              <a:t> a los </a:t>
            </a:r>
            <a:r>
              <a:rPr lang="en-US" err="1">
                <a:cs typeface="Calibri"/>
              </a:rPr>
              <a:t>existentes</a:t>
            </a:r>
            <a:r>
              <a:rPr lang="en-US">
                <a:cs typeface="Calibri"/>
              </a:rPr>
              <a:t> en Europa.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B8F92-09C5-443C-91CC-2F8613FB8734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265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(Pedro)</a:t>
            </a:r>
          </a:p>
          <a:p>
            <a:r>
              <a:rPr lang="en-US">
                <a:cs typeface="Calibri"/>
              </a:rPr>
              <a:t>Y </a:t>
            </a:r>
            <a:r>
              <a:rPr lang="en-US" err="1">
                <a:cs typeface="Calibri"/>
              </a:rPr>
              <a:t>aquí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tenemos</a:t>
            </a:r>
            <a:r>
              <a:rPr lang="en-US">
                <a:cs typeface="Calibri"/>
              </a:rPr>
              <a:t> un par de memes que </a:t>
            </a:r>
            <a:r>
              <a:rPr lang="en-US" err="1">
                <a:cs typeface="Calibri"/>
              </a:rPr>
              <a:t>muestran</a:t>
            </a:r>
            <a:r>
              <a:rPr lang="en-US">
                <a:cs typeface="Calibri"/>
              </a:rPr>
              <a:t> que </a:t>
            </a:r>
            <a:r>
              <a:rPr lang="en-US" err="1">
                <a:cs typeface="Calibri"/>
              </a:rPr>
              <a:t>este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tema</a:t>
            </a:r>
            <a:r>
              <a:rPr lang="en-US">
                <a:cs typeface="Calibri"/>
              </a:rPr>
              <a:t> es </a:t>
            </a:r>
            <a:r>
              <a:rPr lang="en-US" err="1">
                <a:cs typeface="Calibri"/>
              </a:rPr>
              <a:t>conocido</a:t>
            </a:r>
            <a:r>
              <a:rPr lang="en-US">
                <a:cs typeface="Calibri"/>
              </a:rPr>
              <a:t> por los </a:t>
            </a:r>
            <a:r>
              <a:rPr lang="en-US" err="1">
                <a:cs typeface="Calibri"/>
              </a:rPr>
              <a:t>usuarios</a:t>
            </a:r>
            <a:r>
              <a:rPr lang="en-US">
                <a:cs typeface="Calibri"/>
              </a:rPr>
              <a:t>.</a:t>
            </a:r>
            <a:endParaRPr lang="es-ES">
              <a:cs typeface="Calibri" panose="020F0502020204030204"/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3B8F92-09C5-443C-91CC-2F8613FB8734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517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81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16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04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835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169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016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827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9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795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47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20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45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581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602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23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068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701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187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7">
            <a:extLst>
              <a:ext uri="{FF2B5EF4-FFF2-40B4-BE49-F238E27FC236}">
                <a16:creationId xmlns:a16="http://schemas.microsoft.com/office/drawing/2014/main" id="{3F1527C3-06F4-4F4D-B364-8E97266450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BF1C23D2-D74F-4456-AD7B-904A6E28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578577AD-563A-4936-9ACB-FDCF298412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61" name="Freeform 8">
              <a:extLst>
                <a:ext uri="{FF2B5EF4-FFF2-40B4-BE49-F238E27FC236}">
                  <a16:creationId xmlns:a16="http://schemas.microsoft.com/office/drawing/2014/main" id="{1C9F3743-BFAB-4636-81C7-ACD99C694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FC58029E-BC15-45E4-AA28-CC80C96A3F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41CBB721-7EDD-4FEA-9D6B-A3656D9F4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4C945CDA-4F14-4FA0-B272-B1E25B4FA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63" name="Rectangle 15">
            <a:extLst>
              <a:ext uri="{FF2B5EF4-FFF2-40B4-BE49-F238E27FC236}">
                <a16:creationId xmlns:a16="http://schemas.microsoft.com/office/drawing/2014/main" id="{99CAC3B1-4879-424D-8F15-206277196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8C01B4-886A-41A1-82D6-C99C6106E8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8200" y="852055"/>
            <a:ext cx="7257455" cy="17525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/>
              <a:t>OBSOLESCENCIA PROGRAMADA</a:t>
            </a:r>
            <a:br>
              <a:rPr lang="en-US" sz="3600"/>
            </a:br>
            <a:r>
              <a:rPr lang="en-US" sz="3600"/>
              <a:t>(EN CONTRA)</a:t>
            </a:r>
          </a:p>
        </p:txBody>
      </p:sp>
      <p:sp>
        <p:nvSpPr>
          <p:cNvPr id="64" name="Freeform 6">
            <a:extLst>
              <a:ext uri="{FF2B5EF4-FFF2-40B4-BE49-F238E27FC236}">
                <a16:creationId xmlns:a16="http://schemas.microsoft.com/office/drawing/2014/main" id="{E34CC1C8-EBDD-4AEA-83E6-B27575B62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1649700" y="0"/>
            <a:ext cx="1063625" cy="2782888"/>
          </a:xfrm>
          <a:custGeom>
            <a:avLst/>
            <a:gdLst/>
            <a:ahLst/>
            <a:cxnLst/>
            <a:rect l="0" t="0" r="r" b="b"/>
            <a:pathLst>
              <a:path w="670" h="1753">
                <a:moveTo>
                  <a:pt x="0" y="1696"/>
                </a:moveTo>
                <a:lnTo>
                  <a:pt x="225" y="1753"/>
                </a:lnTo>
                <a:lnTo>
                  <a:pt x="670" y="0"/>
                </a:lnTo>
                <a:lnTo>
                  <a:pt x="430" y="0"/>
                </a:lnTo>
                <a:lnTo>
                  <a:pt x="0" y="169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5" name="Freeform 7">
            <a:extLst>
              <a:ext uri="{FF2B5EF4-FFF2-40B4-BE49-F238E27FC236}">
                <a16:creationId xmlns:a16="http://schemas.microsoft.com/office/drawing/2014/main" id="{D6B38644-B85D-4211-9526-5B4C2A662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2116425" y="0"/>
            <a:ext cx="1035050" cy="2673350"/>
          </a:xfrm>
          <a:custGeom>
            <a:avLst/>
            <a:gdLst/>
            <a:ahLst/>
            <a:cxnLst/>
            <a:rect l="0" t="0" r="r" b="b"/>
            <a:pathLst>
              <a:path w="652" h="1684">
                <a:moveTo>
                  <a:pt x="225" y="1684"/>
                </a:moveTo>
                <a:lnTo>
                  <a:pt x="652" y="0"/>
                </a:lnTo>
                <a:lnTo>
                  <a:pt x="411" y="0"/>
                </a:lnTo>
                <a:lnTo>
                  <a:pt x="0" y="1627"/>
                </a:lnTo>
                <a:lnTo>
                  <a:pt x="219" y="1681"/>
                </a:lnTo>
                <a:lnTo>
                  <a:pt x="225" y="1684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</p:sp>
      <p:sp>
        <p:nvSpPr>
          <p:cNvPr id="66" name="Freeform 12">
            <a:extLst>
              <a:ext uri="{FF2B5EF4-FFF2-40B4-BE49-F238E27FC236}">
                <a16:creationId xmlns:a16="http://schemas.microsoft.com/office/drawing/2014/main" id="{8A8B2820-6B8F-4C19-BFC5-D28EE44E54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457487" y="2587625"/>
            <a:ext cx="2693987" cy="4270375"/>
          </a:xfrm>
          <a:custGeom>
            <a:avLst/>
            <a:gdLst/>
            <a:ahLst/>
            <a:cxnLst/>
            <a:rect l="0" t="0" r="r" b="b"/>
            <a:pathLst>
              <a:path w="1697" h="2693">
                <a:moveTo>
                  <a:pt x="0" y="0"/>
                </a:moveTo>
                <a:lnTo>
                  <a:pt x="1622" y="2693"/>
                </a:lnTo>
                <a:lnTo>
                  <a:pt x="1697" y="2693"/>
                </a:lnTo>
                <a:lnTo>
                  <a:pt x="0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</p:sp>
      <p:sp>
        <p:nvSpPr>
          <p:cNvPr id="67" name="Freeform: Shape 23">
            <a:extLst>
              <a:ext uri="{FF2B5EF4-FFF2-40B4-BE49-F238E27FC236}">
                <a16:creationId xmlns:a16="http://schemas.microsoft.com/office/drawing/2014/main" id="{DCA45AB7-441E-40A8-A98B-557D68F48A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1" y="2692400"/>
            <a:ext cx="2713324" cy="3390788"/>
          </a:xfrm>
          <a:custGeom>
            <a:avLst/>
            <a:gdLst>
              <a:gd name="connsiteX0" fmla="*/ 0 w 2713324"/>
              <a:gd name="connsiteY0" fmla="*/ 0 h 3390788"/>
              <a:gd name="connsiteX1" fmla="*/ 4763 w 2713324"/>
              <a:gd name="connsiteY1" fmla="*/ 4763 h 3390788"/>
              <a:gd name="connsiteX2" fmla="*/ 2713324 w 2713324"/>
              <a:gd name="connsiteY2" fmla="*/ 3390788 h 3390788"/>
              <a:gd name="connsiteX3" fmla="*/ 2713324 w 2713324"/>
              <a:gd name="connsiteY3" fmla="*/ 2368619 h 3390788"/>
              <a:gd name="connsiteX4" fmla="*/ 357188 w 2713324"/>
              <a:gd name="connsiteY4" fmla="*/ 90488 h 3390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13324" h="3390788">
                <a:moveTo>
                  <a:pt x="0" y="0"/>
                </a:moveTo>
                <a:lnTo>
                  <a:pt x="4763" y="4763"/>
                </a:lnTo>
                <a:lnTo>
                  <a:pt x="2713324" y="3390788"/>
                </a:lnTo>
                <a:lnTo>
                  <a:pt x="2713324" y="2368619"/>
                </a:lnTo>
                <a:lnTo>
                  <a:pt x="357188" y="9048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sp>
        <p:nvSpPr>
          <p:cNvPr id="68" name="Freeform: Shape 25">
            <a:extLst>
              <a:ext uri="{FF2B5EF4-FFF2-40B4-BE49-F238E27FC236}">
                <a16:creationId xmlns:a16="http://schemas.microsoft.com/office/drawing/2014/main" id="{5F516030-4F00-4C48-AD93-91EFA17A1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2582863"/>
            <a:ext cx="3151474" cy="4275137"/>
          </a:xfrm>
          <a:custGeom>
            <a:avLst/>
            <a:gdLst>
              <a:gd name="connsiteX0" fmla="*/ 0 w 3151474"/>
              <a:gd name="connsiteY0" fmla="*/ 0 h 4275137"/>
              <a:gd name="connsiteX1" fmla="*/ 0 w 3151474"/>
              <a:gd name="connsiteY1" fmla="*/ 4757 h 4275137"/>
              <a:gd name="connsiteX2" fmla="*/ 2693987 w 3151474"/>
              <a:gd name="connsiteY2" fmla="*/ 4275137 h 4275137"/>
              <a:gd name="connsiteX3" fmla="*/ 3151474 w 3151474"/>
              <a:gd name="connsiteY3" fmla="*/ 4275137 h 4275137"/>
              <a:gd name="connsiteX4" fmla="*/ 3151474 w 3151474"/>
              <a:gd name="connsiteY4" fmla="*/ 3714295 h 4275137"/>
              <a:gd name="connsiteX5" fmla="*/ 419100 w 3151474"/>
              <a:gd name="connsiteY5" fmla="*/ 176017 h 4275137"/>
              <a:gd name="connsiteX6" fmla="*/ 361950 w 3151474"/>
              <a:gd name="connsiteY6" fmla="*/ 95144 h 4275137"/>
              <a:gd name="connsiteX7" fmla="*/ 357188 w 3151474"/>
              <a:gd name="connsiteY7" fmla="*/ 90387 h 42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51474" h="4275137">
                <a:moveTo>
                  <a:pt x="0" y="0"/>
                </a:moveTo>
                <a:lnTo>
                  <a:pt x="0" y="4757"/>
                </a:lnTo>
                <a:lnTo>
                  <a:pt x="2693987" y="4275137"/>
                </a:lnTo>
                <a:lnTo>
                  <a:pt x="3151474" y="4275137"/>
                </a:lnTo>
                <a:lnTo>
                  <a:pt x="3151474" y="3714295"/>
                </a:lnTo>
                <a:lnTo>
                  <a:pt x="419100" y="176017"/>
                </a:lnTo>
                <a:lnTo>
                  <a:pt x="361950" y="95144"/>
                </a:lnTo>
                <a:lnTo>
                  <a:pt x="357188" y="90387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</p:sp>
      <p:sp>
        <p:nvSpPr>
          <p:cNvPr id="69" name="Freeform: Shape 27">
            <a:extLst>
              <a:ext uri="{FF2B5EF4-FFF2-40B4-BE49-F238E27FC236}">
                <a16:creationId xmlns:a16="http://schemas.microsoft.com/office/drawing/2014/main" id="{5820085E-2582-4A95-98EE-45DFFD5C0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0" y="2697164"/>
            <a:ext cx="2706398" cy="3513899"/>
          </a:xfrm>
          <a:custGeom>
            <a:avLst/>
            <a:gdLst>
              <a:gd name="connsiteX0" fmla="*/ 0 w 2706398"/>
              <a:gd name="connsiteY0" fmla="*/ 0 h 3513899"/>
              <a:gd name="connsiteX1" fmla="*/ 2706398 w 2706398"/>
              <a:gd name="connsiteY1" fmla="*/ 3513899 h 3513899"/>
              <a:gd name="connsiteX2" fmla="*/ 2706398 w 2706398"/>
              <a:gd name="connsiteY2" fmla="*/ 3383321 h 3513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06398" h="3513899">
                <a:moveTo>
                  <a:pt x="0" y="0"/>
                </a:moveTo>
                <a:lnTo>
                  <a:pt x="2706398" y="3513899"/>
                </a:lnTo>
                <a:lnTo>
                  <a:pt x="2706398" y="3383321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1603AD2-26D4-4DB9-9724-350B449F56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3237" y="2839605"/>
            <a:ext cx="7200236" cy="27128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400" b="1"/>
              <a:t>Grupo 2</a:t>
            </a:r>
            <a:endParaRPr lang="es-ES" sz="2400" b="1"/>
          </a:p>
          <a:p>
            <a:pPr algn="l"/>
            <a:r>
              <a:rPr lang="en-US" sz="1800"/>
              <a:t>Jesús Villacampa</a:t>
            </a:r>
          </a:p>
          <a:p>
            <a:pPr algn="l"/>
            <a:r>
              <a:rPr lang="en-US" sz="1800"/>
              <a:t>Pedro </a:t>
            </a:r>
            <a:r>
              <a:rPr lang="en-US" sz="1800" err="1"/>
              <a:t>Allué</a:t>
            </a:r>
            <a:endParaRPr lang="en-US" sz="1800"/>
          </a:p>
          <a:p>
            <a:pPr algn="l"/>
            <a:r>
              <a:rPr lang="en-US" sz="1800"/>
              <a:t>Juan José Tamb0</a:t>
            </a:r>
          </a:p>
        </p:txBody>
      </p:sp>
    </p:spTree>
    <p:extLst>
      <p:ext uri="{BB962C8B-B14F-4D97-AF65-F5344CB8AC3E}">
        <p14:creationId xmlns:p14="http://schemas.microsoft.com/office/powerpoint/2010/main" val="4035381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7B51A2-DE78-41BB-AE69-606A19672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es-ES" sz="2800" b="1"/>
              <a:t>¿QUÉ ES LA OBSOLESCENCIA PROGRAMADA?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89D88B37-8F6F-4D27-B450-7E9D2ED7C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0654" y="1299371"/>
            <a:ext cx="6240990" cy="400983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034863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5E752-ACCE-4B76-924D-207E42F67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7817" y="939800"/>
            <a:ext cx="9742318" cy="1752599"/>
          </a:xfrm>
        </p:spPr>
        <p:txBody>
          <a:bodyPr>
            <a:normAutofit/>
          </a:bodyPr>
          <a:lstStyle/>
          <a:p>
            <a:r>
              <a:rPr lang="es-ES"/>
              <a:t>TIPOS DE OBSOLESCENCIA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AEB3EE69-7395-40CF-B393-43A6B827A0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4247922"/>
              </p:ext>
            </p:extLst>
          </p:nvPr>
        </p:nvGraphicFramePr>
        <p:xfrm>
          <a:off x="1760705" y="2694562"/>
          <a:ext cx="9742319" cy="309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97859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4" descr="Imagen que contiene interior, cocina, llenado, cuarto&#10;&#10;Descripción generada automáticamente">
            <a:extLst>
              <a:ext uri="{FF2B5EF4-FFF2-40B4-BE49-F238E27FC236}">
                <a16:creationId xmlns:a16="http://schemas.microsoft.com/office/drawing/2014/main" id="{F630E1C1-944B-4B11-B1E5-26704C206D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554" r="30652" b="-1"/>
          <a:stretch/>
        </p:blipFill>
        <p:spPr>
          <a:xfrm>
            <a:off x="6891922" y="-1742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B369666-90AF-4904-8E17-5D640102B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r>
              <a:rPr lang="es-ES"/>
              <a:t>¿POR QUÉ EN CONTRA?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E476720-483A-487E-A64E-C6511521F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 lnSpcReduction="10000"/>
          </a:bodyPr>
          <a:lstStyle/>
          <a:p>
            <a:r>
              <a:rPr lang="es-ES" sz="3200"/>
              <a:t>Gestión de la contaminación (recursos naturales)</a:t>
            </a:r>
          </a:p>
          <a:p>
            <a:pPr marL="457200" lvl="1" indent="0">
              <a:buClr>
                <a:srgbClr val="1287C3"/>
              </a:buClr>
              <a:buNone/>
            </a:pPr>
            <a:r>
              <a:rPr lang="es-ES" sz="2800"/>
              <a:t>- Generación de basura</a:t>
            </a:r>
          </a:p>
          <a:p>
            <a:pPr marL="457200" lvl="1" indent="0">
              <a:buClr>
                <a:srgbClr val="1287C3"/>
              </a:buClr>
              <a:buNone/>
            </a:pPr>
            <a:r>
              <a:rPr lang="es-ES" sz="2800"/>
              <a:t>- Extracción de recursos para producción</a:t>
            </a:r>
          </a:p>
          <a:p>
            <a:pPr marL="457200" lvl="1" indent="0">
              <a:buClr>
                <a:srgbClr val="1287C3"/>
              </a:buClr>
              <a:buNone/>
            </a:pPr>
            <a:r>
              <a:rPr lang="es-ES" sz="2800"/>
              <a:t>- Gasto energético</a:t>
            </a:r>
          </a:p>
        </p:txBody>
      </p:sp>
    </p:spTree>
    <p:extLst>
      <p:ext uri="{BB962C8B-B14F-4D97-AF65-F5344CB8AC3E}">
        <p14:creationId xmlns:p14="http://schemas.microsoft.com/office/powerpoint/2010/main" val="2801277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21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4" descr="Icono&#10;&#10;Descripción generada automáticamente">
            <a:extLst>
              <a:ext uri="{FF2B5EF4-FFF2-40B4-BE49-F238E27FC236}">
                <a16:creationId xmlns:a16="http://schemas.microsoft.com/office/drawing/2014/main" id="{F2F8D3F9-E87A-45F6-AD4B-E75E6F9D6A5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287" r="13445"/>
          <a:stretch/>
        </p:blipFill>
        <p:spPr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21" name="Group 23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633AAE62-B87E-472B-B816-A098F4EE5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/>
              <a:t>¿POR QUÉ EN CONTRA?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4A1DF7-6918-47C5-8E5B-7EDE67517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/>
              <a:t>Mayor </a:t>
            </a:r>
            <a:r>
              <a:rPr lang="en-US" sz="3200" err="1"/>
              <a:t>gasto</a:t>
            </a:r>
            <a:r>
              <a:rPr lang="en-US" sz="3200"/>
              <a:t> por </a:t>
            </a:r>
            <a:r>
              <a:rPr lang="en-US" sz="3200" err="1"/>
              <a:t>parte</a:t>
            </a:r>
            <a:r>
              <a:rPr lang="en-US" sz="3200"/>
              <a:t> de los </a:t>
            </a:r>
            <a:r>
              <a:rPr lang="en-US" sz="3200" err="1"/>
              <a:t>consumidores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104929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4" descr="Imagen que contiene Flecha&#10;&#10;Descripción generada automáticamente">
            <a:extLst>
              <a:ext uri="{FF2B5EF4-FFF2-40B4-BE49-F238E27FC236}">
                <a16:creationId xmlns:a16="http://schemas.microsoft.com/office/drawing/2014/main" id="{82C1C6CE-2719-4AAB-9442-7FCB7414CE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24" r="21024"/>
          <a:stretch/>
        </p:blipFill>
        <p:spPr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E122EE8-914D-436C-A909-6BB31035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/>
              <a:t>¿POR QUÉ EN CONTRA?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96F8C5-4E68-4911-B0D5-1B7357666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 err="1"/>
              <a:t>Fuerzan</a:t>
            </a:r>
            <a:r>
              <a:rPr lang="en-US" sz="3200"/>
              <a:t> la </a:t>
            </a:r>
            <a:r>
              <a:rPr lang="en-US" sz="3200" err="1"/>
              <a:t>creación</a:t>
            </a:r>
            <a:r>
              <a:rPr lang="en-US" sz="3200"/>
              <a:t> de </a:t>
            </a:r>
            <a:r>
              <a:rPr lang="en-US" sz="3200" err="1"/>
              <a:t>sistemas</a:t>
            </a:r>
            <a:r>
              <a:rPr lang="en-US" sz="3200"/>
              <a:t> </a:t>
            </a:r>
            <a:r>
              <a:rPr lang="en-US" sz="3200" err="1"/>
              <a:t>legados</a:t>
            </a:r>
            <a:endParaRPr lang="es-ES" sz="3200" err="1"/>
          </a:p>
        </p:txBody>
      </p:sp>
    </p:spTree>
    <p:extLst>
      <p:ext uri="{BB962C8B-B14F-4D97-AF65-F5344CB8AC3E}">
        <p14:creationId xmlns:p14="http://schemas.microsoft.com/office/powerpoint/2010/main" val="1903104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0" name="Group 147">
            <a:extLst>
              <a:ext uri="{FF2B5EF4-FFF2-40B4-BE49-F238E27FC236}">
                <a16:creationId xmlns:a16="http://schemas.microsoft.com/office/drawing/2014/main" id="{08F94D66-27EC-4CB8-8226-D7F41C161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149" name="Freeform 6">
              <a:extLst>
                <a:ext uri="{FF2B5EF4-FFF2-40B4-BE49-F238E27FC236}">
                  <a16:creationId xmlns:a16="http://schemas.microsoft.com/office/drawing/2014/main" id="{1A53964C-7D93-4C48-A4A6-C4C2C393C5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061" name="Freeform 7">
              <a:extLst>
                <a:ext uri="{FF2B5EF4-FFF2-40B4-BE49-F238E27FC236}">
                  <a16:creationId xmlns:a16="http://schemas.microsoft.com/office/drawing/2014/main" id="{9C944EEC-539E-4389-8785-58E65D04E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51" name="Freeform 9">
              <a:extLst>
                <a:ext uri="{FF2B5EF4-FFF2-40B4-BE49-F238E27FC236}">
                  <a16:creationId xmlns:a16="http://schemas.microsoft.com/office/drawing/2014/main" id="{7836EB7E-895C-4D68-B92E-312B371CB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52" name="Freeform 10">
              <a:extLst>
                <a:ext uri="{FF2B5EF4-FFF2-40B4-BE49-F238E27FC236}">
                  <a16:creationId xmlns:a16="http://schemas.microsoft.com/office/drawing/2014/main" id="{0F29242B-8CE7-4636-B326-4BEE42EB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53" name="Freeform 11">
              <a:extLst>
                <a:ext uri="{FF2B5EF4-FFF2-40B4-BE49-F238E27FC236}">
                  <a16:creationId xmlns:a16="http://schemas.microsoft.com/office/drawing/2014/main" id="{4D0B8E9A-7727-4AD9-974E-8815F0B20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4" name="Freeform 12">
              <a:extLst>
                <a:ext uri="{FF2B5EF4-FFF2-40B4-BE49-F238E27FC236}">
                  <a16:creationId xmlns:a16="http://schemas.microsoft.com/office/drawing/2014/main" id="{1CD6C65C-71BE-4549-926A-1C1135FD0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 useBgFill="1">
        <p:nvSpPr>
          <p:cNvPr id="1062" name="Rectangle 155">
            <a:extLst>
              <a:ext uri="{FF2B5EF4-FFF2-40B4-BE49-F238E27FC236}">
                <a16:creationId xmlns:a16="http://schemas.microsoft.com/office/drawing/2014/main" id="{F64080D6-34DE-4277-97CC-2FB381284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646AB3B-B916-41E6-B4D7-56641C3305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l="6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DF37827-9F42-454D-A2B2-0B7947E50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8401" y="1380068"/>
            <a:ext cx="8574622" cy="26161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/>
              <a:t>¿POR QUÉ EN CONTRA?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FC8DA3-07A9-4156-B430-65A6A61D6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377" y="3996267"/>
            <a:ext cx="6987645" cy="13885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sz="2100"/>
              <a:t>Falta de ética por parte de la empresa</a:t>
            </a:r>
          </a:p>
        </p:txBody>
      </p:sp>
    </p:spTree>
    <p:extLst>
      <p:ext uri="{BB962C8B-B14F-4D97-AF65-F5344CB8AC3E}">
        <p14:creationId xmlns:p14="http://schemas.microsoft.com/office/powerpoint/2010/main" val="14838942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5">
            <a:extLst>
              <a:ext uri="{FF2B5EF4-FFF2-40B4-BE49-F238E27FC236}">
                <a16:creationId xmlns:a16="http://schemas.microsoft.com/office/drawing/2014/main" id="{56C5F458-F0B9-4584-B7A3-BA39F9E9FC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EF5CE756-E024-433C-98E3-931095C81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0B4D7F81-EC0F-4E8E-8D3F-BCBF50359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39" name="Freeform 9">
              <a:extLst>
                <a:ext uri="{FF2B5EF4-FFF2-40B4-BE49-F238E27FC236}">
                  <a16:creationId xmlns:a16="http://schemas.microsoft.com/office/drawing/2014/main" id="{9DEF7606-46AD-4ECA-8815-33A3217D3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40" name="Freeform 10">
              <a:extLst>
                <a:ext uri="{FF2B5EF4-FFF2-40B4-BE49-F238E27FC236}">
                  <a16:creationId xmlns:a16="http://schemas.microsoft.com/office/drawing/2014/main" id="{778C7720-6627-4BE3-9174-54CD26E72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1" name="Freeform 11">
              <a:extLst>
                <a:ext uri="{FF2B5EF4-FFF2-40B4-BE49-F238E27FC236}">
                  <a16:creationId xmlns:a16="http://schemas.microsoft.com/office/drawing/2014/main" id="{3D25C4CC-C750-4C0A-ADB5-CFA9FFAE5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42" name="Freeform 12">
              <a:extLst>
                <a:ext uri="{FF2B5EF4-FFF2-40B4-BE49-F238E27FC236}">
                  <a16:creationId xmlns:a16="http://schemas.microsoft.com/office/drawing/2014/main" id="{D6834B30-F11B-40AA-A8C8-0EF0710DB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pic>
        <p:nvPicPr>
          <p:cNvPr id="3" name="Imagen 5" descr="Imagen que contiene computadora, computer, teclado, pantalla&#10;&#10;Descripción generada automáticamente">
            <a:extLst>
              <a:ext uri="{FF2B5EF4-FFF2-40B4-BE49-F238E27FC236}">
                <a16:creationId xmlns:a16="http://schemas.microsoft.com/office/drawing/2014/main" id="{E10299BE-47A6-4EC6-BB03-6C31DFD6D3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88919" y="1313792"/>
            <a:ext cx="5947355" cy="3781097"/>
          </a:xfrm>
        </p:spPr>
      </p:pic>
      <p:pic>
        <p:nvPicPr>
          <p:cNvPr id="4" name="Imagen 4" descr="Texto&#10;&#10;Descripción generada automáticamente">
            <a:extLst>
              <a:ext uri="{FF2B5EF4-FFF2-40B4-BE49-F238E27FC236}">
                <a16:creationId xmlns:a16="http://schemas.microsoft.com/office/drawing/2014/main" id="{2EA9985E-F972-4CCD-986F-4D39B9E2E6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2" r="5702" b="-1"/>
          <a:stretch/>
        </p:blipFill>
        <p:spPr>
          <a:xfrm>
            <a:off x="7956868" y="1000008"/>
            <a:ext cx="3378714" cy="4411905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9786866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8</Slides>
  <Notes>8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Parallax</vt:lpstr>
      <vt:lpstr>OBSOLESCENCIA PROGRAMADA (EN CONTRA)</vt:lpstr>
      <vt:lpstr>¿QUÉ ES LA OBSOLESCENCIA PROGRAMADA?</vt:lpstr>
      <vt:lpstr>TIPOS DE OBSOLESCENCIA</vt:lpstr>
      <vt:lpstr>¿POR QUÉ EN CONTRA?</vt:lpstr>
      <vt:lpstr>¿POR QUÉ EN CONTRA?</vt:lpstr>
      <vt:lpstr>¿POR QUÉ EN CONTRA?</vt:lpstr>
      <vt:lpstr>¿POR QUÉ EN CONTRA?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OBSOLESCENCIA PROGRAMADA (EN CONTRA)</dc:title>
  <dc:creator>Juan José Tambo tambo</dc:creator>
  <cp:revision>7</cp:revision>
  <dcterms:created xsi:type="dcterms:W3CDTF">2021-01-02T10:37:13Z</dcterms:created>
  <dcterms:modified xsi:type="dcterms:W3CDTF">2021-01-10T10:54:04Z</dcterms:modified>
</cp:coreProperties>
</file>

<file path=docProps/thumbnail.jpeg>
</file>